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2" r:id="rId4"/>
  </p:sldMasterIdLst>
  <p:notesMasterIdLst>
    <p:notesMasterId r:id="rId14"/>
  </p:notesMasterIdLst>
  <p:handoutMasterIdLst>
    <p:handoutMasterId r:id="rId15"/>
  </p:handoutMasterIdLst>
  <p:sldIdLst>
    <p:sldId id="434" r:id="rId5"/>
    <p:sldId id="429" r:id="rId6"/>
    <p:sldId id="430" r:id="rId7"/>
    <p:sldId id="431" r:id="rId8"/>
    <p:sldId id="436" r:id="rId9"/>
    <p:sldId id="439" r:id="rId10"/>
    <p:sldId id="442" r:id="rId11"/>
    <p:sldId id="440" r:id="rId12"/>
    <p:sldId id="43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253"/>
    <a:srgbClr val="00456A"/>
    <a:srgbClr val="8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826" y="14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2E28FE-ECAF-FD18-A003-60690CF758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DCFA9-1E98-D107-D542-D487A9C5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A1AE-45DB-4DE0-9350-F06EFD4349D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BAD66-95F7-EC72-81E9-0C07C7D5FB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0CAC6-604C-2091-320A-89CE798C36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911D-79B1-4143-A3B7-790E9879D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3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431E7-F122-4995-84FC-980BA567EB3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CB39-F486-4CFD-ACF1-3D1643442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92B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92B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92B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0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19195-5111-DE45-9EAE-4E1F72BA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A0D19-5F5A-F44F-84D0-E84287B1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5404-83B8-564F-A161-7FB1C877D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fld id="{1C1552C1-C344-8F41-B3B2-88F937C0E9D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0349-394D-0C45-B883-227716038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6C9EB-9BDD-4247-8C1D-3A013A3C7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fld id="{91EB0B51-A92F-574B-B232-19FC512D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225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Century Gothic" panose="020B0502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Century Gothic" panose="020B0502020202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Century Gothic" panose="020B0502020202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Century Gothic" panose="020B0502020202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89073"/>
            <a:ext cx="9144000" cy="427267"/>
            <a:chOff x="0" y="0"/>
            <a:chExt cx="6186311" cy="289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9064"/>
            </a:xfrm>
            <a:custGeom>
              <a:avLst/>
              <a:gdLst/>
              <a:ahLst/>
              <a:cxnLst/>
              <a:rect l="l" t="t" r="r" b="b"/>
              <a:pathLst>
                <a:path w="6186311" h="289064">
                  <a:moveTo>
                    <a:pt x="0" y="0"/>
                  </a:moveTo>
                  <a:lnTo>
                    <a:pt x="6186311" y="0"/>
                  </a:lnTo>
                  <a:lnTo>
                    <a:pt x="6186311" y="289064"/>
                  </a:lnTo>
                  <a:lnTo>
                    <a:pt x="0" y="289064"/>
                  </a:ln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31387" y="4643543"/>
            <a:ext cx="2304227" cy="2304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162" y="5107818"/>
            <a:ext cx="850016" cy="16075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619288" y="4617555"/>
            <a:ext cx="2448334" cy="2448334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0" y="6125317"/>
            <a:ext cx="4454315" cy="32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CITY OF RANCHO CUCAMONGA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6D2A9-FA66-1477-F37E-5F6ABB3E2EAE}"/>
              </a:ext>
            </a:extLst>
          </p:cNvPr>
          <p:cNvSpPr txBox="1"/>
          <p:nvPr/>
        </p:nvSpPr>
        <p:spPr>
          <a:xfrm>
            <a:off x="10888928" y="8459551"/>
            <a:ext cx="8269022" cy="92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From Seed Funding to Flourishing Forest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Rancho Cucamonga Public Library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C810A-8072-9762-A5A4-03AC90858FB4}"/>
              </a:ext>
            </a:extLst>
          </p:cNvPr>
          <p:cNvSpPr txBox="1"/>
          <p:nvPr/>
        </p:nvSpPr>
        <p:spPr>
          <a:xfrm>
            <a:off x="1786571" y="5749379"/>
            <a:ext cx="3503059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Wess Garcia, Library Director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61717-9FBA-2DC3-E7A6-B3C9482CAA91}"/>
              </a:ext>
            </a:extLst>
          </p:cNvPr>
          <p:cNvSpPr txBox="1"/>
          <p:nvPr/>
        </p:nvSpPr>
        <p:spPr>
          <a:xfrm>
            <a:off x="228163" y="147278"/>
            <a:ext cx="8534838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spcAft>
                <a:spcPts val="1875"/>
              </a:spcAft>
              <a:buNone/>
            </a:pPr>
            <a:r>
              <a:rPr lang="en-US" sz="3600" b="1" i="0" dirty="0" err="1">
                <a:solidFill>
                  <a:srgbClr val="58595B"/>
                </a:solidFill>
                <a:effectLst/>
                <a:latin typeface="Outfit"/>
              </a:rPr>
              <a:t>EmPOWERing</a:t>
            </a:r>
            <a:r>
              <a:rPr lang="en-US" sz="3600" b="1" i="0" dirty="0">
                <a:solidFill>
                  <a:srgbClr val="58595B"/>
                </a:solidFill>
                <a:effectLst/>
                <a:latin typeface="Outfit"/>
              </a:rPr>
              <a:t> Access Project</a:t>
            </a:r>
            <a:endParaRPr lang="en-US" sz="3600" b="1" dirty="0">
              <a:solidFill>
                <a:srgbClr val="58595B"/>
              </a:solidFill>
              <a:latin typeface="Outfit"/>
            </a:endParaRPr>
          </a:p>
          <a:p>
            <a:pPr algn="l">
              <a:spcBef>
                <a:spcPts val="1500"/>
              </a:spcBef>
              <a:spcAft>
                <a:spcPts val="1875"/>
              </a:spcAft>
              <a:buNone/>
            </a:pPr>
            <a:r>
              <a:rPr lang="en-US" sz="3600" b="1" dirty="0">
                <a:solidFill>
                  <a:srgbClr val="58595B"/>
                </a:solidFill>
                <a:latin typeface="Outfit"/>
              </a:rPr>
              <a:t>Light Tables</a:t>
            </a:r>
            <a:endParaRPr lang="en-US" sz="3600" b="1" i="0" dirty="0">
              <a:solidFill>
                <a:srgbClr val="58595B"/>
              </a:solidFill>
              <a:effectLst/>
              <a:latin typeface="Outfit"/>
            </a:endParaRPr>
          </a:p>
        </p:txBody>
      </p:sp>
      <p:pic>
        <p:nvPicPr>
          <p:cNvPr id="23" name="Picture 22" descr="A picture containing person, child, child, young&#10;&#10;AI-generated content may be incorrect.">
            <a:extLst>
              <a:ext uri="{FF2B5EF4-FFF2-40B4-BE49-F238E27FC236}">
                <a16:creationId xmlns:a16="http://schemas.microsoft.com/office/drawing/2014/main" id="{E027AB44-FC50-FC17-2241-BE8302CF6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021">
            <a:off x="2674531" y="1382110"/>
            <a:ext cx="6159262" cy="411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70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89073"/>
            <a:ext cx="9144000" cy="427267"/>
            <a:chOff x="0" y="0"/>
            <a:chExt cx="6186311" cy="289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9064"/>
            </a:xfrm>
            <a:custGeom>
              <a:avLst/>
              <a:gdLst/>
              <a:ahLst/>
              <a:cxnLst/>
              <a:rect l="l" t="t" r="r" b="b"/>
              <a:pathLst>
                <a:path w="6186311" h="289064">
                  <a:moveTo>
                    <a:pt x="0" y="0"/>
                  </a:moveTo>
                  <a:lnTo>
                    <a:pt x="6186311" y="0"/>
                  </a:lnTo>
                  <a:lnTo>
                    <a:pt x="6186311" y="289064"/>
                  </a:lnTo>
                  <a:lnTo>
                    <a:pt x="0" y="289064"/>
                  </a:ln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31387" y="4643543"/>
            <a:ext cx="2304227" cy="2304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162" y="5107818"/>
            <a:ext cx="850016" cy="16075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619288" y="4617555"/>
            <a:ext cx="2448334" cy="2448334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0" y="6125317"/>
            <a:ext cx="4454315" cy="32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CITY OF RANCHO CUCAMONGA</a:t>
            </a:r>
          </a:p>
        </p:txBody>
      </p:sp>
      <p:pic>
        <p:nvPicPr>
          <p:cNvPr id="13" name="Picture 12" descr="A picture containing text, indoor&#10;&#10;AI-generated content may be incorrect.">
            <a:extLst>
              <a:ext uri="{FF2B5EF4-FFF2-40B4-BE49-F238E27FC236}">
                <a16:creationId xmlns:a16="http://schemas.microsoft.com/office/drawing/2014/main" id="{23CDAA51-3DD9-D991-174A-39B288EC4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223559"/>
            <a:ext cx="407670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group of children playing with toys&#10;&#10;AI-generated content may be incorrect.">
            <a:extLst>
              <a:ext uri="{FF2B5EF4-FFF2-40B4-BE49-F238E27FC236}">
                <a16:creationId xmlns:a16="http://schemas.microsoft.com/office/drawing/2014/main" id="{205D008E-59EA-05D7-9F67-AEF2346D4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420966"/>
            <a:ext cx="3687029" cy="255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Logo, company name&#10;&#10;AI-generated content may be incorrect.">
            <a:extLst>
              <a:ext uri="{FF2B5EF4-FFF2-40B4-BE49-F238E27FC236}">
                <a16:creationId xmlns:a16="http://schemas.microsoft.com/office/drawing/2014/main" id="{196F648B-B063-99D4-DB18-151E369C0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49254"/>
            <a:ext cx="1243040" cy="1396674"/>
          </a:xfrm>
          <a:prstGeom prst="rect">
            <a:avLst/>
          </a:prstGeom>
        </p:spPr>
      </p:pic>
      <p:pic>
        <p:nvPicPr>
          <p:cNvPr id="20" name="Picture 19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0086A01A-8379-C7BC-8785-2D4AF21E87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1" y="188354"/>
            <a:ext cx="2683787" cy="402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E329E5-2E0B-E66A-EDBF-CBFEABC8D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978" y="3478511"/>
            <a:ext cx="2039568" cy="113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66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2EB33C1F-7D06-4FED-A72D-FCC25A41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143"/>
            <a:ext cx="9142857" cy="5142857"/>
          </a:xfrm>
          <a:prstGeom prst="rect">
            <a:avLst/>
          </a:prstGeom>
        </p:spPr>
      </p:pic>
      <p:pic>
        <p:nvPicPr>
          <p:cNvPr id="10" name="Picture 9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2C49AA7A-B415-F618-3A12-5EFCAB7D9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" y="521411"/>
            <a:ext cx="3886892" cy="259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hild, person, child, young&#10;&#10;AI-generated content may be incorrect.">
            <a:extLst>
              <a:ext uri="{FF2B5EF4-FFF2-40B4-BE49-F238E27FC236}">
                <a16:creationId xmlns:a16="http://schemas.microsoft.com/office/drawing/2014/main" id="{8A640BCA-6E15-5BDC-079C-9DBDFEAF9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11" y="230484"/>
            <a:ext cx="4797774" cy="319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yellow, floor, ground&#10;&#10;AI-generated content may be incorrect.">
            <a:extLst>
              <a:ext uri="{FF2B5EF4-FFF2-40B4-BE49-F238E27FC236}">
                <a16:creationId xmlns:a16="http://schemas.microsoft.com/office/drawing/2014/main" id="{69200EE4-3534-5C6D-3846-84ACF5631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435" y="3619500"/>
            <a:ext cx="2565985" cy="219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88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2EB33C1F-7D06-4FED-A72D-FCC25A41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143"/>
            <a:ext cx="9142857" cy="5142857"/>
          </a:xfrm>
          <a:prstGeom prst="rect">
            <a:avLst/>
          </a:prstGeom>
        </p:spPr>
      </p:pic>
      <p:pic>
        <p:nvPicPr>
          <p:cNvPr id="7" name="Picture 6" descr="A picture containing text, indoor, ceiling, shop&#10;&#10;AI-generated content may be incorrect.">
            <a:extLst>
              <a:ext uri="{FF2B5EF4-FFF2-40B4-BE49-F238E27FC236}">
                <a16:creationId xmlns:a16="http://schemas.microsoft.com/office/drawing/2014/main" id="{21D937CA-AE43-4C60-10CF-0D8EE3FE0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95" y="254000"/>
            <a:ext cx="3674988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person, indoor&#10;&#10;AI-generated content may be incorrect.">
            <a:extLst>
              <a:ext uri="{FF2B5EF4-FFF2-40B4-BE49-F238E27FC236}">
                <a16:creationId xmlns:a16="http://schemas.microsoft.com/office/drawing/2014/main" id="{03756B54-A884-A6CB-2297-DBFD09790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2330" y="1055160"/>
            <a:ext cx="4806949" cy="320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4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indoor, table&#10;&#10;AI-generated content may be incorrect.">
            <a:extLst>
              <a:ext uri="{FF2B5EF4-FFF2-40B4-BE49-F238E27FC236}">
                <a16:creationId xmlns:a16="http://schemas.microsoft.com/office/drawing/2014/main" id="{B1BE3515-E85E-7B77-22BF-BDE1EF196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84248"/>
            <a:ext cx="7645400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"/>
          <p:cNvGrpSpPr/>
          <p:nvPr/>
        </p:nvGrpSpPr>
        <p:grpSpPr>
          <a:xfrm>
            <a:off x="0" y="6089073"/>
            <a:ext cx="9144000" cy="427267"/>
            <a:chOff x="0" y="0"/>
            <a:chExt cx="6186311" cy="289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9064"/>
            </a:xfrm>
            <a:custGeom>
              <a:avLst/>
              <a:gdLst/>
              <a:ahLst/>
              <a:cxnLst/>
              <a:rect l="l" t="t" r="r" b="b"/>
              <a:pathLst>
                <a:path w="6186311" h="289064">
                  <a:moveTo>
                    <a:pt x="0" y="0"/>
                  </a:moveTo>
                  <a:lnTo>
                    <a:pt x="6186311" y="0"/>
                  </a:lnTo>
                  <a:lnTo>
                    <a:pt x="6186311" y="289064"/>
                  </a:lnTo>
                  <a:lnTo>
                    <a:pt x="0" y="289064"/>
                  </a:ln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31387" y="4643543"/>
            <a:ext cx="2304227" cy="2304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162" y="5107818"/>
            <a:ext cx="850016" cy="16075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619288" y="4617555"/>
            <a:ext cx="2448334" cy="2448334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0" y="6125317"/>
            <a:ext cx="4454315" cy="32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CITY OF RANCHO CUCAMONGA</a:t>
            </a:r>
          </a:p>
        </p:txBody>
      </p:sp>
    </p:spTree>
    <p:extLst>
      <p:ext uri="{BB962C8B-B14F-4D97-AF65-F5344CB8AC3E}">
        <p14:creationId xmlns:p14="http://schemas.microsoft.com/office/powerpoint/2010/main" val="66123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89073"/>
            <a:ext cx="9144000" cy="427267"/>
            <a:chOff x="0" y="0"/>
            <a:chExt cx="6186311" cy="289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9064"/>
            </a:xfrm>
            <a:custGeom>
              <a:avLst/>
              <a:gdLst/>
              <a:ahLst/>
              <a:cxnLst/>
              <a:rect l="l" t="t" r="r" b="b"/>
              <a:pathLst>
                <a:path w="6186311" h="289064">
                  <a:moveTo>
                    <a:pt x="0" y="0"/>
                  </a:moveTo>
                  <a:lnTo>
                    <a:pt x="6186311" y="0"/>
                  </a:lnTo>
                  <a:lnTo>
                    <a:pt x="6186311" y="289064"/>
                  </a:lnTo>
                  <a:lnTo>
                    <a:pt x="0" y="289064"/>
                  </a:ln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31387" y="4643543"/>
            <a:ext cx="2304227" cy="2304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162" y="5107818"/>
            <a:ext cx="850016" cy="16075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619288" y="4617555"/>
            <a:ext cx="2448334" cy="2448334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0" y="6125317"/>
            <a:ext cx="4454315" cy="32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CITY OF RANCHO CUCAMONGA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2F2E23-B106-FA28-DAD4-BF1CE7619308}"/>
              </a:ext>
            </a:extLst>
          </p:cNvPr>
          <p:cNvGrpSpPr/>
          <p:nvPr/>
        </p:nvGrpSpPr>
        <p:grpSpPr>
          <a:xfrm>
            <a:off x="2583454" y="4372987"/>
            <a:ext cx="5010150" cy="1405407"/>
            <a:chOff x="2295525" y="3884467"/>
            <a:chExt cx="5010150" cy="14054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8BC3E8-320A-A993-04DC-E007792447D4}"/>
                </a:ext>
              </a:extLst>
            </p:cNvPr>
            <p:cNvSpPr txBox="1"/>
            <p:nvPr/>
          </p:nvSpPr>
          <p:spPr>
            <a:xfrm>
              <a:off x="2295525" y="4643543"/>
              <a:ext cx="50101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https://www.seattlechildrens.org/health-safety/injury-prevention/toy-safety/</a:t>
              </a:r>
            </a:p>
          </p:txBody>
        </p:sp>
        <p:pic>
          <p:nvPicPr>
            <p:cNvPr id="16" name="Picture 15" descr="A picture containing logo&#10;&#10;AI-generated content may be incorrect.">
              <a:extLst>
                <a:ext uri="{FF2B5EF4-FFF2-40B4-BE49-F238E27FC236}">
                  <a16:creationId xmlns:a16="http://schemas.microsoft.com/office/drawing/2014/main" id="{6453BC2D-5292-111E-4ED0-CC3E246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2414" y="3884467"/>
              <a:ext cx="4204882" cy="759076"/>
            </a:xfrm>
            <a:prstGeom prst="rect">
              <a:avLst/>
            </a:prstGeom>
          </p:spPr>
        </p:pic>
      </p:grpSp>
      <p:pic>
        <p:nvPicPr>
          <p:cNvPr id="1028" name="Picture 4" descr="Small Objects Choke Tester - Baby Proof ...">
            <a:extLst>
              <a:ext uri="{FF2B5EF4-FFF2-40B4-BE49-F238E27FC236}">
                <a16:creationId xmlns:a16="http://schemas.microsoft.com/office/drawing/2014/main" id="{789B9B82-7162-4054-D007-F081851C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0" y="411808"/>
            <a:ext cx="3203710" cy="31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text, indoor, person, computer&#10;&#10;AI-generated content may be incorrect.">
            <a:extLst>
              <a:ext uri="{FF2B5EF4-FFF2-40B4-BE49-F238E27FC236}">
                <a16:creationId xmlns:a16="http://schemas.microsoft.com/office/drawing/2014/main" id="{CD2190F6-0173-4133-A8B8-6BD16C1DC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42" y="153443"/>
            <a:ext cx="5927674" cy="388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30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8F2CA-FCC3-02B6-CAEF-FEA6AC6C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1F5476D9-01AD-70F7-5769-0E17CD23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143"/>
            <a:ext cx="9142857" cy="5142857"/>
          </a:xfrm>
          <a:prstGeom prst="rect">
            <a:avLst/>
          </a:prstGeom>
        </p:spPr>
      </p:pic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7EC09F4E-2B9F-92F6-4CFB-196933A7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48" y="850900"/>
            <a:ext cx="1381543" cy="3025834"/>
          </a:xfrm>
          <a:prstGeom prst="rect">
            <a:avLst/>
          </a:prstGeom>
        </p:spPr>
      </p:pic>
      <p:pic>
        <p:nvPicPr>
          <p:cNvPr id="8" name="Picture 7" descr="A picture containing indoor, towel, cloth&#10;&#10;AI-generated content may be incorrect.">
            <a:extLst>
              <a:ext uri="{FF2B5EF4-FFF2-40B4-BE49-F238E27FC236}">
                <a16:creationId xmlns:a16="http://schemas.microsoft.com/office/drawing/2014/main" id="{FFB862D7-5F9B-6EFF-272E-ECD6CE2E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073" y="635252"/>
            <a:ext cx="2366333" cy="2095608"/>
          </a:xfrm>
          <a:prstGeom prst="rect">
            <a:avLst/>
          </a:prstGeom>
        </p:spPr>
      </p:pic>
      <p:pic>
        <p:nvPicPr>
          <p:cNvPr id="10" name="Picture 9" descr="A close-up of a pen&#10;&#10;AI-generated content may be incorrect.">
            <a:extLst>
              <a:ext uri="{FF2B5EF4-FFF2-40B4-BE49-F238E27FC236}">
                <a16:creationId xmlns:a16="http://schemas.microsoft.com/office/drawing/2014/main" id="{E24ECCEC-896A-8F1F-BE5F-DD7DF7E52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434" y="3771900"/>
            <a:ext cx="3144923" cy="2045060"/>
          </a:xfrm>
          <a:prstGeom prst="rect">
            <a:avLst/>
          </a:prstGeom>
        </p:spPr>
      </p:pic>
      <p:pic>
        <p:nvPicPr>
          <p:cNvPr id="12" name="Picture 11" descr="A picture containing text, opener&#10;&#10;AI-generated content may be incorrect.">
            <a:extLst>
              <a:ext uri="{FF2B5EF4-FFF2-40B4-BE49-F238E27FC236}">
                <a16:creationId xmlns:a16="http://schemas.microsoft.com/office/drawing/2014/main" id="{6E89D69A-D52A-666B-D3E8-8C82EA6E3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141" y="642882"/>
            <a:ext cx="1933240" cy="3351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7285E2-F095-3E02-5C5C-8848C97D6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2798" y="2571696"/>
            <a:ext cx="3311015" cy="2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indoor, person, working&#10;&#10;AI-generated content may be incorrect.">
            <a:extLst>
              <a:ext uri="{FF2B5EF4-FFF2-40B4-BE49-F238E27FC236}">
                <a16:creationId xmlns:a16="http://schemas.microsoft.com/office/drawing/2014/main" id="{BF5FD1AB-5CEC-5447-D2C6-2EF1D552B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18" y="1054050"/>
            <a:ext cx="7043582" cy="469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"/>
          <p:cNvGrpSpPr/>
          <p:nvPr/>
        </p:nvGrpSpPr>
        <p:grpSpPr>
          <a:xfrm>
            <a:off x="0" y="6089073"/>
            <a:ext cx="9144000" cy="427267"/>
            <a:chOff x="0" y="0"/>
            <a:chExt cx="6186311" cy="289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9064"/>
            </a:xfrm>
            <a:custGeom>
              <a:avLst/>
              <a:gdLst/>
              <a:ahLst/>
              <a:cxnLst/>
              <a:rect l="l" t="t" r="r" b="b"/>
              <a:pathLst>
                <a:path w="6186311" h="289064">
                  <a:moveTo>
                    <a:pt x="0" y="0"/>
                  </a:moveTo>
                  <a:lnTo>
                    <a:pt x="6186311" y="0"/>
                  </a:lnTo>
                  <a:lnTo>
                    <a:pt x="6186311" y="289064"/>
                  </a:lnTo>
                  <a:lnTo>
                    <a:pt x="0" y="289064"/>
                  </a:ln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31387" y="4643543"/>
            <a:ext cx="2304227" cy="2304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162" y="5107818"/>
            <a:ext cx="850016" cy="16075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619288" y="4617555"/>
            <a:ext cx="2448334" cy="2448334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0" y="6125317"/>
            <a:ext cx="4454315" cy="32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CITY OF RANCHO CUCAMONGA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392E8-1ED7-139B-98FE-759AF64A9BB6}"/>
              </a:ext>
            </a:extLst>
          </p:cNvPr>
          <p:cNvSpPr txBox="1"/>
          <p:nvPr/>
        </p:nvSpPr>
        <p:spPr>
          <a:xfrm>
            <a:off x="-286549" y="231932"/>
            <a:ext cx="4912360" cy="100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Thank you!</a:t>
            </a:r>
            <a:endParaRPr lang="en-US" sz="5400" dirty="0">
              <a:latin typeface="Aptos" panose="020B00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9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high angle view of a building&#10;&#10;AI-generated content may be incorrect.">
            <a:extLst>
              <a:ext uri="{FF2B5EF4-FFF2-40B4-BE49-F238E27FC236}">
                <a16:creationId xmlns:a16="http://schemas.microsoft.com/office/drawing/2014/main" id="{72C34575-9CA3-B656-DC9B-8110C60AD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9" y="2240446"/>
            <a:ext cx="5625021" cy="374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"/>
          <p:cNvGrpSpPr/>
          <p:nvPr/>
        </p:nvGrpSpPr>
        <p:grpSpPr>
          <a:xfrm>
            <a:off x="0" y="6089073"/>
            <a:ext cx="9144000" cy="427267"/>
            <a:chOff x="0" y="0"/>
            <a:chExt cx="6186311" cy="289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9064"/>
            </a:xfrm>
            <a:custGeom>
              <a:avLst/>
              <a:gdLst/>
              <a:ahLst/>
              <a:cxnLst/>
              <a:rect l="l" t="t" r="r" b="b"/>
              <a:pathLst>
                <a:path w="6186311" h="289064">
                  <a:moveTo>
                    <a:pt x="0" y="0"/>
                  </a:moveTo>
                  <a:lnTo>
                    <a:pt x="6186311" y="0"/>
                  </a:lnTo>
                  <a:lnTo>
                    <a:pt x="6186311" y="289064"/>
                  </a:lnTo>
                  <a:lnTo>
                    <a:pt x="0" y="289064"/>
                  </a:ln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31387" y="4643543"/>
            <a:ext cx="2304227" cy="2304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162" y="5107818"/>
            <a:ext cx="850016" cy="16075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619288" y="4617555"/>
            <a:ext cx="2448334" cy="2448334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B3F8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0" y="6125317"/>
            <a:ext cx="4454315" cy="32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CITY OF RANCHO CUCAMONGA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329E5-2E0B-E66A-EDBF-CBFEABC8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841" y="239311"/>
            <a:ext cx="3354916" cy="187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66D2A9-FA66-1477-F37E-5F6ABB3E2EAE}"/>
              </a:ext>
            </a:extLst>
          </p:cNvPr>
          <p:cNvSpPr txBox="1"/>
          <p:nvPr/>
        </p:nvSpPr>
        <p:spPr>
          <a:xfrm>
            <a:off x="121836" y="1028583"/>
            <a:ext cx="8322547" cy="1146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Aptos" panose="020B0004020202020204" pitchFamily="34" charset="0"/>
              </a:rPr>
              <a:t>Wess Garcia, Library Director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Aptos" panose="020B0004020202020204" pitchFamily="34" charset="0"/>
                <a:cs typeface="Arial"/>
              </a:rPr>
              <a:t>Rancho Cucamonga Public Library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Aptos" panose="020B0004020202020204" pitchFamily="34" charset="0"/>
                <a:cs typeface="Arial"/>
              </a:rPr>
              <a:t>909-774-3973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Aptos" panose="020B0004020202020204" pitchFamily="34" charset="0"/>
                <a:cs typeface="Arial"/>
              </a:rPr>
              <a:t>Wess.Garcia@CityofRC.us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2" name="Content Placeholder 11" descr="A picture containing person, holding&#10;&#10;AI-generated content may be incorrect.">
            <a:extLst>
              <a:ext uri="{FF2B5EF4-FFF2-40B4-BE49-F238E27FC236}">
                <a16:creationId xmlns:a16="http://schemas.microsoft.com/office/drawing/2014/main" id="{377683FF-C678-5738-0855-046753D619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25" y="4197297"/>
            <a:ext cx="2709381" cy="180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person, indoor&#10;&#10;AI-generated content may be incorrect.">
            <a:extLst>
              <a:ext uri="{FF2B5EF4-FFF2-40B4-BE49-F238E27FC236}">
                <a16:creationId xmlns:a16="http://schemas.microsoft.com/office/drawing/2014/main" id="{C930884E-5115-9D3E-8952-3D2DC351E8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25" y="2240446"/>
            <a:ext cx="2723994" cy="181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FD10B-2488-E1E3-D60D-6078C1480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228" y="1023937"/>
            <a:ext cx="1091545" cy="10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9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Murrieta 1">
      <a:dk1>
        <a:srgbClr val="000000"/>
      </a:dk1>
      <a:lt1>
        <a:srgbClr val="FFFFFF"/>
      </a:lt1>
      <a:dk2>
        <a:srgbClr val="75787B"/>
      </a:dk2>
      <a:lt2>
        <a:srgbClr val="D0CCBD"/>
      </a:lt2>
      <a:accent1>
        <a:srgbClr val="02CADE"/>
      </a:accent1>
      <a:accent2>
        <a:srgbClr val="0092BC"/>
      </a:accent2>
      <a:accent3>
        <a:srgbClr val="789C4A"/>
      </a:accent3>
      <a:accent4>
        <a:srgbClr val="FF671F"/>
      </a:accent4>
      <a:accent5>
        <a:srgbClr val="D0CCBD"/>
      </a:accent5>
      <a:accent6>
        <a:srgbClr val="75787B"/>
      </a:accent6>
      <a:hlink>
        <a:srgbClr val="0563C1"/>
      </a:hlink>
      <a:folHlink>
        <a:srgbClr val="7578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1ac5ed15-5880-47ea-98aa-1a566e611521" xsi:nil="true"/>
    <ProjNum xmlns="1ac5ed15-5880-47ea-98aa-1a566e611521" xsi:nil="true"/>
    <SharedWithUsers xmlns="6efcf75a-685b-4aea-b5ec-a82ffbb88524">
      <UserInfo>
        <DisplayName>Villalobos, Kaela@CSL</DisplayName>
        <AccountId>319</AccountId>
        <AccountType/>
      </UserInfo>
      <UserInfo>
        <DisplayName>Tucker, Rachel@CSL</DisplayName>
        <AccountId>246</AccountId>
        <AccountType/>
      </UserInfo>
      <UserInfo>
        <DisplayName>Pham, Lena@CSL</DisplayName>
        <AccountId>14</AccountId>
        <AccountType/>
      </UserInfo>
      <UserInfo>
        <DisplayName>Durr, Chris@CSL</DisplayName>
        <AccountId>16</AccountId>
        <AccountType/>
      </UserInfo>
      <UserInfo>
        <DisplayName>Sojoyner, Shana@CSL</DisplayName>
        <AccountId>13</AccountId>
        <AccountType/>
      </UserInfo>
      <UserInfo>
        <DisplayName>DePriest, Meg@CSL</DisplayName>
        <AccountId>12</AccountId>
        <AccountType/>
      </UserInfo>
      <UserInfo>
        <DisplayName>Schwartzberg, Beverly@CSL</DisplayName>
        <AccountId>20</AccountId>
        <AccountType/>
      </UserInfo>
      <UserInfo>
        <DisplayName>Robbins, Julianna@CSL</DisplayName>
        <AccountId>50</AccountId>
        <AccountType/>
      </UserInfo>
      <UserInfo>
        <DisplayName>Strege, Reed@CSL</DisplayName>
        <AccountId>22</AccountId>
        <AccountType/>
      </UserInfo>
    </SharedWithUsers>
    <lcf76f155ced4ddcb4097134ff3c332f xmlns="1ac5ed15-5880-47ea-98aa-1a566e611521">
      <Terms xmlns="http://schemas.microsoft.com/office/infopath/2007/PartnerControls"/>
    </lcf76f155ced4ddcb4097134ff3c332f>
    <TaxCatchAll xmlns="6efcf75a-685b-4aea-b5ec-a82ffbb885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183C8A50CA042B4D7920FD5549178" ma:contentTypeVersion="19" ma:contentTypeDescription="Create a new document." ma:contentTypeScope="" ma:versionID="afc865b41d7417c4fbdcb2323a40233e">
  <xsd:schema xmlns:xsd="http://www.w3.org/2001/XMLSchema" xmlns:xs="http://www.w3.org/2001/XMLSchema" xmlns:p="http://schemas.microsoft.com/office/2006/metadata/properties" xmlns:ns2="1ac5ed15-5880-47ea-98aa-1a566e611521" xmlns:ns3="6efcf75a-685b-4aea-b5ec-a82ffbb88524" targetNamespace="http://schemas.microsoft.com/office/2006/metadata/properties" ma:root="true" ma:fieldsID="005aab4ac927bd3f457f90831fafa03d" ns2:_="" ns3:_="">
    <xsd:import namespace="1ac5ed15-5880-47ea-98aa-1a566e611521"/>
    <xsd:import namespace="6efcf75a-685b-4aea-b5ec-a82ffbb88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ProjNum" minOccurs="0"/>
                <xsd:element ref="ns2:lcf76f155ced4ddcb4097134ff3c332f" minOccurs="0"/>
                <xsd:element ref="ns3:TaxCatchAll" minOccurs="0"/>
                <xsd:element ref="ns2:Tag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ed15-5880-47ea-98aa-1a566e611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ProjNum" ma:index="18" nillable="true" ma:displayName="Proj Num" ma:description="Project Number" ma:format="Dropdown" ma:indexed="true" ma:internalName="ProjNum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1ebe912-6743-450b-8cbe-fab126f5db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ags" ma:index="22" nillable="true" ma:displayName="Tags" ma:description="Group tags for searching and Wiki groups" ma:format="Dropdown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MS Teams"/>
                        <xsd:enumeration value="Choice 2"/>
                        <xsd:enumeration value="Choice 3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cf75a-685b-4aea-b5ec-a82ffbb88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98dd1fc-d3cc-4b44-9e7f-70384a6f7cdd}" ma:internalName="TaxCatchAll" ma:showField="CatchAllData" ma:web="6efcf75a-685b-4aea-b5ec-a82ffbb88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B30DD-AD8C-4D79-BF42-551B0C2E25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C6928C-B0C1-481A-A460-BF5769550152}">
  <ds:schemaRefs>
    <ds:schemaRef ds:uri="1ac5ed15-5880-47ea-98aa-1a566e611521"/>
    <ds:schemaRef ds:uri="6efcf75a-685b-4aea-b5ec-a82ffbb885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7D24A1-548E-41E4-93C6-B544975F0A90}">
  <ds:schemaRefs>
    <ds:schemaRef ds:uri="1ac5ed15-5880-47ea-98aa-1a566e611521"/>
    <ds:schemaRef ds:uri="6efcf75a-685b-4aea-b5ec-a82ffbb88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78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Century Gothic</vt:lpstr>
      <vt:lpstr>Montserrat Light</vt:lpstr>
      <vt:lpstr>Outfit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2025-01-16T15:38:42Z</dcterms:created>
  <dcterms:modified xsi:type="dcterms:W3CDTF">2026-01-27T20:43:21Z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0x010100105183C8A50CA042B4D7920FD5549178</vt:lpwstr>
  </property>
</Properties>
</file>