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285" r:id="rId6"/>
    <p:sldId id="275" r:id="rId7"/>
    <p:sldId id="286" r:id="rId8"/>
    <p:sldId id="284" r:id="rId9"/>
    <p:sldId id="287" r:id="rId10"/>
    <p:sldId id="282" r:id="rId11"/>
    <p:sldId id="28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858933-9EC9-45BE-AFF6-2731A0D39737}" v="29" dt="2026-01-08T14:19:19.7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48" y="40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CBC53-8FC0-4441-8797-DA549A04F85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D0169DFB-01C6-4418-9D1F-3B2BC5B5272B}">
      <dgm:prSet/>
      <dgm:spPr/>
      <dgm:t>
        <a:bodyPr/>
        <a:lstStyle/>
        <a:p>
          <a:r>
            <a:rPr lang="en-US"/>
            <a:t>Applications due by Friday, February 6, at 12:00 pm</a:t>
          </a:r>
        </a:p>
      </dgm:t>
    </dgm:pt>
    <dgm:pt modelId="{C1CB9620-4DCC-4C8D-B1FA-A03BA424B0DB}" type="parTrans" cxnId="{795C1A39-DE2F-400D-9AFE-4EC89CEE0D0C}">
      <dgm:prSet/>
      <dgm:spPr/>
      <dgm:t>
        <a:bodyPr/>
        <a:lstStyle/>
        <a:p>
          <a:endParaRPr lang="en-US"/>
        </a:p>
      </dgm:t>
    </dgm:pt>
    <dgm:pt modelId="{BC393977-5CAB-4630-8629-9F63642B154C}" type="sibTrans" cxnId="{795C1A39-DE2F-400D-9AFE-4EC89CEE0D0C}">
      <dgm:prSet/>
      <dgm:spPr/>
      <dgm:t>
        <a:bodyPr/>
        <a:lstStyle/>
        <a:p>
          <a:endParaRPr lang="en-US"/>
        </a:p>
      </dgm:t>
    </dgm:pt>
    <dgm:pt modelId="{24492016-C135-4019-B329-7F99C57DDF10}">
      <dgm:prSet/>
      <dgm:spPr/>
      <dgm:t>
        <a:bodyPr/>
        <a:lstStyle/>
        <a:p>
          <a:r>
            <a:rPr lang="en-US" dirty="0"/>
            <a:t>SCLC will place orders in March 2026</a:t>
          </a:r>
        </a:p>
      </dgm:t>
    </dgm:pt>
    <dgm:pt modelId="{3BB4669C-CCA2-4A4A-B93F-4E2C552AEB77}" type="parTrans" cxnId="{34E8D8AF-CCCB-415E-99CB-9B83291C3EE5}">
      <dgm:prSet/>
      <dgm:spPr/>
      <dgm:t>
        <a:bodyPr/>
        <a:lstStyle/>
        <a:p>
          <a:endParaRPr lang="en-US"/>
        </a:p>
      </dgm:t>
    </dgm:pt>
    <dgm:pt modelId="{768421F1-458B-4C39-8A0B-EB5DBA00747D}" type="sibTrans" cxnId="{34E8D8AF-CCCB-415E-99CB-9B83291C3EE5}">
      <dgm:prSet/>
      <dgm:spPr/>
      <dgm:t>
        <a:bodyPr/>
        <a:lstStyle/>
        <a:p>
          <a:endParaRPr lang="en-US"/>
        </a:p>
      </dgm:t>
    </dgm:pt>
    <dgm:pt modelId="{7BE00ED3-D595-4151-A77D-590EA69661FC}">
      <dgm:prSet/>
      <dgm:spPr/>
      <dgm:t>
        <a:bodyPr/>
        <a:lstStyle/>
        <a:p>
          <a:r>
            <a:rPr lang="en-US"/>
            <a:t>All items will be shipped by end of May</a:t>
          </a:r>
        </a:p>
      </dgm:t>
    </dgm:pt>
    <dgm:pt modelId="{18D16889-3794-4AEA-A212-969FC95CAB4E}" type="parTrans" cxnId="{8B2BEE82-8C4E-43EA-94FD-CCEB542AF37F}">
      <dgm:prSet/>
      <dgm:spPr/>
      <dgm:t>
        <a:bodyPr/>
        <a:lstStyle/>
        <a:p>
          <a:endParaRPr lang="en-US"/>
        </a:p>
      </dgm:t>
    </dgm:pt>
    <dgm:pt modelId="{7220AB7F-599F-4B71-8911-BF4861AC1EA6}" type="sibTrans" cxnId="{8B2BEE82-8C4E-43EA-94FD-CCEB542AF37F}">
      <dgm:prSet/>
      <dgm:spPr/>
      <dgm:t>
        <a:bodyPr/>
        <a:lstStyle/>
        <a:p>
          <a:endParaRPr lang="en-US"/>
        </a:p>
      </dgm:t>
    </dgm:pt>
    <dgm:pt modelId="{76B9E7B8-7FA8-42EB-AA36-C08624F0CE8E}" type="pres">
      <dgm:prSet presAssocID="{4C8CBC53-8FC0-4441-8797-DA549A04F850}" presName="root" presStyleCnt="0">
        <dgm:presLayoutVars>
          <dgm:dir/>
          <dgm:resizeHandles val="exact"/>
        </dgm:presLayoutVars>
      </dgm:prSet>
      <dgm:spPr/>
    </dgm:pt>
    <dgm:pt modelId="{077D4661-A489-4F86-99A1-28E85F999EF8}" type="pres">
      <dgm:prSet presAssocID="{D0169DFB-01C6-4418-9D1F-3B2BC5B5272B}" presName="compNode" presStyleCnt="0"/>
      <dgm:spPr/>
    </dgm:pt>
    <dgm:pt modelId="{9CD162E2-CA70-4918-B7ED-CB9A470A9C6B}" type="pres">
      <dgm:prSet presAssocID="{D0169DFB-01C6-4418-9D1F-3B2BC5B5272B}" presName="bgRect" presStyleLbl="bgShp" presStyleIdx="0" presStyleCnt="3"/>
      <dgm:spPr/>
    </dgm:pt>
    <dgm:pt modelId="{42BD0B5D-E696-4C83-9B60-ECDE1D93D404}" type="pres">
      <dgm:prSet presAssocID="{D0169DFB-01C6-4418-9D1F-3B2BC5B5272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ck"/>
        </a:ext>
      </dgm:extLst>
    </dgm:pt>
    <dgm:pt modelId="{8844316F-9EBD-4C90-B027-B432B9FD8529}" type="pres">
      <dgm:prSet presAssocID="{D0169DFB-01C6-4418-9D1F-3B2BC5B5272B}" presName="spaceRect" presStyleCnt="0"/>
      <dgm:spPr/>
    </dgm:pt>
    <dgm:pt modelId="{6EB5DD17-396B-4DAD-9876-B4481040B752}" type="pres">
      <dgm:prSet presAssocID="{D0169DFB-01C6-4418-9D1F-3B2BC5B5272B}" presName="parTx" presStyleLbl="revTx" presStyleIdx="0" presStyleCnt="3">
        <dgm:presLayoutVars>
          <dgm:chMax val="0"/>
          <dgm:chPref val="0"/>
        </dgm:presLayoutVars>
      </dgm:prSet>
      <dgm:spPr/>
    </dgm:pt>
    <dgm:pt modelId="{963F71BB-96E7-4026-8B18-C8E26655DB44}" type="pres">
      <dgm:prSet presAssocID="{BC393977-5CAB-4630-8629-9F63642B154C}" presName="sibTrans" presStyleCnt="0"/>
      <dgm:spPr/>
    </dgm:pt>
    <dgm:pt modelId="{7466CD5A-8651-4593-B1C2-0C11A4EA68F4}" type="pres">
      <dgm:prSet presAssocID="{24492016-C135-4019-B329-7F99C57DDF10}" presName="compNode" presStyleCnt="0"/>
      <dgm:spPr/>
    </dgm:pt>
    <dgm:pt modelId="{63494CA8-994B-4913-A4E1-140940EF80C0}" type="pres">
      <dgm:prSet presAssocID="{24492016-C135-4019-B329-7F99C57DDF10}" presName="bgRect" presStyleLbl="bgShp" presStyleIdx="1" presStyleCnt="3"/>
      <dgm:spPr/>
    </dgm:pt>
    <dgm:pt modelId="{4ADC4648-358C-4E06-B983-44330B91F6CE}" type="pres">
      <dgm:prSet presAssocID="{24492016-C135-4019-B329-7F99C57DDF1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ker"/>
        </a:ext>
      </dgm:extLst>
    </dgm:pt>
    <dgm:pt modelId="{FC88591E-6EB4-49E9-8EBB-B9A829D22CF1}" type="pres">
      <dgm:prSet presAssocID="{24492016-C135-4019-B329-7F99C57DDF10}" presName="spaceRect" presStyleCnt="0"/>
      <dgm:spPr/>
    </dgm:pt>
    <dgm:pt modelId="{F46F105E-BD35-4184-A0D8-EE0545D9F49C}" type="pres">
      <dgm:prSet presAssocID="{24492016-C135-4019-B329-7F99C57DDF10}" presName="parTx" presStyleLbl="revTx" presStyleIdx="1" presStyleCnt="3">
        <dgm:presLayoutVars>
          <dgm:chMax val="0"/>
          <dgm:chPref val="0"/>
        </dgm:presLayoutVars>
      </dgm:prSet>
      <dgm:spPr/>
    </dgm:pt>
    <dgm:pt modelId="{64CA6AB1-9E07-4BA1-899A-D6CA70B3EFF9}" type="pres">
      <dgm:prSet presAssocID="{768421F1-458B-4C39-8A0B-EB5DBA00747D}" presName="sibTrans" presStyleCnt="0"/>
      <dgm:spPr/>
    </dgm:pt>
    <dgm:pt modelId="{B5A3B704-53A3-4594-9120-10439A0E8E3B}" type="pres">
      <dgm:prSet presAssocID="{7BE00ED3-D595-4151-A77D-590EA69661FC}" presName="compNode" presStyleCnt="0"/>
      <dgm:spPr/>
    </dgm:pt>
    <dgm:pt modelId="{B781C258-2B35-47AE-9DE7-F57ABEBA5642}" type="pres">
      <dgm:prSet presAssocID="{7BE00ED3-D595-4151-A77D-590EA69661FC}" presName="bgRect" presStyleLbl="bgShp" presStyleIdx="2" presStyleCnt="3"/>
      <dgm:spPr/>
    </dgm:pt>
    <dgm:pt modelId="{EE975BAE-FF5F-4417-8B84-255925CA44B2}" type="pres">
      <dgm:prSet presAssocID="{7BE00ED3-D595-4151-A77D-590EA69661F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x"/>
        </a:ext>
      </dgm:extLst>
    </dgm:pt>
    <dgm:pt modelId="{98353B47-E0C9-44B3-A78F-04295506224A}" type="pres">
      <dgm:prSet presAssocID="{7BE00ED3-D595-4151-A77D-590EA69661FC}" presName="spaceRect" presStyleCnt="0"/>
      <dgm:spPr/>
    </dgm:pt>
    <dgm:pt modelId="{52B8A0AE-5DC0-4DD5-A9AF-D352A6C9B698}" type="pres">
      <dgm:prSet presAssocID="{7BE00ED3-D595-4151-A77D-590EA69661FC}" presName="parTx" presStyleLbl="revTx" presStyleIdx="2" presStyleCnt="3">
        <dgm:presLayoutVars>
          <dgm:chMax val="0"/>
          <dgm:chPref val="0"/>
        </dgm:presLayoutVars>
      </dgm:prSet>
      <dgm:spPr/>
    </dgm:pt>
  </dgm:ptLst>
  <dgm:cxnLst>
    <dgm:cxn modelId="{751F6901-7BB8-4D90-8900-40054A6E3D45}" type="presOf" srcId="{7BE00ED3-D595-4151-A77D-590EA69661FC}" destId="{52B8A0AE-5DC0-4DD5-A9AF-D352A6C9B698}" srcOrd="0" destOrd="0" presId="urn:microsoft.com/office/officeart/2018/2/layout/IconVerticalSolidList"/>
    <dgm:cxn modelId="{795C1A39-DE2F-400D-9AFE-4EC89CEE0D0C}" srcId="{4C8CBC53-8FC0-4441-8797-DA549A04F850}" destId="{D0169DFB-01C6-4418-9D1F-3B2BC5B5272B}" srcOrd="0" destOrd="0" parTransId="{C1CB9620-4DCC-4C8D-B1FA-A03BA424B0DB}" sibTransId="{BC393977-5CAB-4630-8629-9F63642B154C}"/>
    <dgm:cxn modelId="{BE08917B-2702-478B-83C0-419AA91FA699}" type="presOf" srcId="{4C8CBC53-8FC0-4441-8797-DA549A04F850}" destId="{76B9E7B8-7FA8-42EB-AA36-C08624F0CE8E}" srcOrd="0" destOrd="0" presId="urn:microsoft.com/office/officeart/2018/2/layout/IconVerticalSolidList"/>
    <dgm:cxn modelId="{8B2BEE82-8C4E-43EA-94FD-CCEB542AF37F}" srcId="{4C8CBC53-8FC0-4441-8797-DA549A04F850}" destId="{7BE00ED3-D595-4151-A77D-590EA69661FC}" srcOrd="2" destOrd="0" parTransId="{18D16889-3794-4AEA-A212-969FC95CAB4E}" sibTransId="{7220AB7F-599F-4B71-8911-BF4861AC1EA6}"/>
    <dgm:cxn modelId="{D39F8590-068C-4E67-85C4-4FCD3F904327}" type="presOf" srcId="{24492016-C135-4019-B329-7F99C57DDF10}" destId="{F46F105E-BD35-4184-A0D8-EE0545D9F49C}" srcOrd="0" destOrd="0" presId="urn:microsoft.com/office/officeart/2018/2/layout/IconVerticalSolidList"/>
    <dgm:cxn modelId="{34E8D8AF-CCCB-415E-99CB-9B83291C3EE5}" srcId="{4C8CBC53-8FC0-4441-8797-DA549A04F850}" destId="{24492016-C135-4019-B329-7F99C57DDF10}" srcOrd="1" destOrd="0" parTransId="{3BB4669C-CCA2-4A4A-B93F-4E2C552AEB77}" sibTransId="{768421F1-458B-4C39-8A0B-EB5DBA00747D}"/>
    <dgm:cxn modelId="{DF7AD1FD-E12F-4783-B637-209EBEAB53B7}" type="presOf" srcId="{D0169DFB-01C6-4418-9D1F-3B2BC5B5272B}" destId="{6EB5DD17-396B-4DAD-9876-B4481040B752}" srcOrd="0" destOrd="0" presId="urn:microsoft.com/office/officeart/2018/2/layout/IconVerticalSolidList"/>
    <dgm:cxn modelId="{929419B4-1308-4192-836D-14BC20D10CA0}" type="presParOf" srcId="{76B9E7B8-7FA8-42EB-AA36-C08624F0CE8E}" destId="{077D4661-A489-4F86-99A1-28E85F999EF8}" srcOrd="0" destOrd="0" presId="urn:microsoft.com/office/officeart/2018/2/layout/IconVerticalSolidList"/>
    <dgm:cxn modelId="{E1D46C28-6BF6-415A-BC5F-B1E181D13ADD}" type="presParOf" srcId="{077D4661-A489-4F86-99A1-28E85F999EF8}" destId="{9CD162E2-CA70-4918-B7ED-CB9A470A9C6B}" srcOrd="0" destOrd="0" presId="urn:microsoft.com/office/officeart/2018/2/layout/IconVerticalSolidList"/>
    <dgm:cxn modelId="{47A0389D-F2E1-469F-9E0B-BE2B8A9FA01F}" type="presParOf" srcId="{077D4661-A489-4F86-99A1-28E85F999EF8}" destId="{42BD0B5D-E696-4C83-9B60-ECDE1D93D404}" srcOrd="1" destOrd="0" presId="urn:microsoft.com/office/officeart/2018/2/layout/IconVerticalSolidList"/>
    <dgm:cxn modelId="{453B3D0A-E3B4-4EEC-812A-A0E730203F2F}" type="presParOf" srcId="{077D4661-A489-4F86-99A1-28E85F999EF8}" destId="{8844316F-9EBD-4C90-B027-B432B9FD8529}" srcOrd="2" destOrd="0" presId="urn:microsoft.com/office/officeart/2018/2/layout/IconVerticalSolidList"/>
    <dgm:cxn modelId="{4C4EAB81-9A5D-4A28-A657-E402156F99CF}" type="presParOf" srcId="{077D4661-A489-4F86-99A1-28E85F999EF8}" destId="{6EB5DD17-396B-4DAD-9876-B4481040B752}" srcOrd="3" destOrd="0" presId="urn:microsoft.com/office/officeart/2018/2/layout/IconVerticalSolidList"/>
    <dgm:cxn modelId="{BF3F56F0-EFA5-4A99-BC6A-62697BAFE8E6}" type="presParOf" srcId="{76B9E7B8-7FA8-42EB-AA36-C08624F0CE8E}" destId="{963F71BB-96E7-4026-8B18-C8E26655DB44}" srcOrd="1" destOrd="0" presId="urn:microsoft.com/office/officeart/2018/2/layout/IconVerticalSolidList"/>
    <dgm:cxn modelId="{3533C4F2-1F2D-4BA7-8816-DDF9D54761B4}" type="presParOf" srcId="{76B9E7B8-7FA8-42EB-AA36-C08624F0CE8E}" destId="{7466CD5A-8651-4593-B1C2-0C11A4EA68F4}" srcOrd="2" destOrd="0" presId="urn:microsoft.com/office/officeart/2018/2/layout/IconVerticalSolidList"/>
    <dgm:cxn modelId="{505A9303-641D-4520-AE41-68B09CB5B006}" type="presParOf" srcId="{7466CD5A-8651-4593-B1C2-0C11A4EA68F4}" destId="{63494CA8-994B-4913-A4E1-140940EF80C0}" srcOrd="0" destOrd="0" presId="urn:microsoft.com/office/officeart/2018/2/layout/IconVerticalSolidList"/>
    <dgm:cxn modelId="{871E2A85-ED4E-45EB-8EC7-BF46D6B6853A}" type="presParOf" srcId="{7466CD5A-8651-4593-B1C2-0C11A4EA68F4}" destId="{4ADC4648-358C-4E06-B983-44330B91F6CE}" srcOrd="1" destOrd="0" presId="urn:microsoft.com/office/officeart/2018/2/layout/IconVerticalSolidList"/>
    <dgm:cxn modelId="{E175DE4E-B783-4EF8-B1F9-7A0C4080BAEA}" type="presParOf" srcId="{7466CD5A-8651-4593-B1C2-0C11A4EA68F4}" destId="{FC88591E-6EB4-49E9-8EBB-B9A829D22CF1}" srcOrd="2" destOrd="0" presId="urn:microsoft.com/office/officeart/2018/2/layout/IconVerticalSolidList"/>
    <dgm:cxn modelId="{8D2FDC41-758D-447F-8A8D-6FCBE9F45744}" type="presParOf" srcId="{7466CD5A-8651-4593-B1C2-0C11A4EA68F4}" destId="{F46F105E-BD35-4184-A0D8-EE0545D9F49C}" srcOrd="3" destOrd="0" presId="urn:microsoft.com/office/officeart/2018/2/layout/IconVerticalSolidList"/>
    <dgm:cxn modelId="{D8B32270-5F34-4B06-BA07-4CCA6C716AF4}" type="presParOf" srcId="{76B9E7B8-7FA8-42EB-AA36-C08624F0CE8E}" destId="{64CA6AB1-9E07-4BA1-899A-D6CA70B3EFF9}" srcOrd="3" destOrd="0" presId="urn:microsoft.com/office/officeart/2018/2/layout/IconVerticalSolidList"/>
    <dgm:cxn modelId="{6632FB9E-0ABF-4B14-9BC6-17131B50D5C5}" type="presParOf" srcId="{76B9E7B8-7FA8-42EB-AA36-C08624F0CE8E}" destId="{B5A3B704-53A3-4594-9120-10439A0E8E3B}" srcOrd="4" destOrd="0" presId="urn:microsoft.com/office/officeart/2018/2/layout/IconVerticalSolidList"/>
    <dgm:cxn modelId="{4361FCA3-04EA-4960-87D7-8E9A9C522110}" type="presParOf" srcId="{B5A3B704-53A3-4594-9120-10439A0E8E3B}" destId="{B781C258-2B35-47AE-9DE7-F57ABEBA5642}" srcOrd="0" destOrd="0" presId="urn:microsoft.com/office/officeart/2018/2/layout/IconVerticalSolidList"/>
    <dgm:cxn modelId="{24D7AB89-B903-4A24-A380-A6372AF6FB65}" type="presParOf" srcId="{B5A3B704-53A3-4594-9120-10439A0E8E3B}" destId="{EE975BAE-FF5F-4417-8B84-255925CA44B2}" srcOrd="1" destOrd="0" presId="urn:microsoft.com/office/officeart/2018/2/layout/IconVerticalSolidList"/>
    <dgm:cxn modelId="{837F7C39-1C4D-42B8-AEBB-7D42F2D7D646}" type="presParOf" srcId="{B5A3B704-53A3-4594-9120-10439A0E8E3B}" destId="{98353B47-E0C9-44B3-A78F-04295506224A}" srcOrd="2" destOrd="0" presId="urn:microsoft.com/office/officeart/2018/2/layout/IconVerticalSolidList"/>
    <dgm:cxn modelId="{3DA1D439-763B-4665-834B-D11317454768}" type="presParOf" srcId="{B5A3B704-53A3-4594-9120-10439A0E8E3B}" destId="{52B8A0AE-5DC0-4DD5-A9AF-D352A6C9B69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D162E2-CA70-4918-B7ED-CB9A470A9C6B}">
      <dsp:nvSpPr>
        <dsp:cNvPr id="0" name=""/>
        <dsp:cNvSpPr/>
      </dsp:nvSpPr>
      <dsp:spPr>
        <a:xfrm>
          <a:off x="0" y="664"/>
          <a:ext cx="6830568" cy="155410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BD0B5D-E696-4C83-9B60-ECDE1D93D404}">
      <dsp:nvSpPr>
        <dsp:cNvPr id="0" name=""/>
        <dsp:cNvSpPr/>
      </dsp:nvSpPr>
      <dsp:spPr>
        <a:xfrm>
          <a:off x="470115" y="350336"/>
          <a:ext cx="854755" cy="85475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EB5DD17-396B-4DAD-9876-B4481040B752}">
      <dsp:nvSpPr>
        <dsp:cNvPr id="0" name=""/>
        <dsp:cNvSpPr/>
      </dsp:nvSpPr>
      <dsp:spPr>
        <a:xfrm>
          <a:off x="1794986" y="664"/>
          <a:ext cx="5035581" cy="1554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476" tIns="164476" rIns="164476" bIns="164476" numCol="1" spcCol="1270" anchor="ctr" anchorCtr="0">
          <a:noAutofit/>
        </a:bodyPr>
        <a:lstStyle/>
        <a:p>
          <a:pPr marL="0" lvl="0" indent="0" algn="l" defTabSz="1111250">
            <a:lnSpc>
              <a:spcPct val="90000"/>
            </a:lnSpc>
            <a:spcBef>
              <a:spcPct val="0"/>
            </a:spcBef>
            <a:spcAft>
              <a:spcPct val="35000"/>
            </a:spcAft>
            <a:buNone/>
          </a:pPr>
          <a:r>
            <a:rPr lang="en-US" sz="2500" kern="1200"/>
            <a:t>Applications due by Friday, February 6, at 12:00 pm</a:t>
          </a:r>
        </a:p>
      </dsp:txBody>
      <dsp:txXfrm>
        <a:off x="1794986" y="664"/>
        <a:ext cx="5035581" cy="1554100"/>
      </dsp:txXfrm>
    </dsp:sp>
    <dsp:sp modelId="{63494CA8-994B-4913-A4E1-140940EF80C0}">
      <dsp:nvSpPr>
        <dsp:cNvPr id="0" name=""/>
        <dsp:cNvSpPr/>
      </dsp:nvSpPr>
      <dsp:spPr>
        <a:xfrm>
          <a:off x="0" y="1943289"/>
          <a:ext cx="6830568" cy="155410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DC4648-358C-4E06-B983-44330B91F6CE}">
      <dsp:nvSpPr>
        <dsp:cNvPr id="0" name=""/>
        <dsp:cNvSpPr/>
      </dsp:nvSpPr>
      <dsp:spPr>
        <a:xfrm>
          <a:off x="470115" y="2292962"/>
          <a:ext cx="854755" cy="85475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6F105E-BD35-4184-A0D8-EE0545D9F49C}">
      <dsp:nvSpPr>
        <dsp:cNvPr id="0" name=""/>
        <dsp:cNvSpPr/>
      </dsp:nvSpPr>
      <dsp:spPr>
        <a:xfrm>
          <a:off x="1794986" y="1943289"/>
          <a:ext cx="5035581" cy="1554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476" tIns="164476" rIns="164476" bIns="164476" numCol="1" spcCol="1270" anchor="ctr" anchorCtr="0">
          <a:noAutofit/>
        </a:bodyPr>
        <a:lstStyle/>
        <a:p>
          <a:pPr marL="0" lvl="0" indent="0" algn="l" defTabSz="1111250">
            <a:lnSpc>
              <a:spcPct val="90000"/>
            </a:lnSpc>
            <a:spcBef>
              <a:spcPct val="0"/>
            </a:spcBef>
            <a:spcAft>
              <a:spcPct val="35000"/>
            </a:spcAft>
            <a:buNone/>
          </a:pPr>
          <a:r>
            <a:rPr lang="en-US" sz="2500" kern="1200" dirty="0"/>
            <a:t>SCLC will place orders in March 2026</a:t>
          </a:r>
        </a:p>
      </dsp:txBody>
      <dsp:txXfrm>
        <a:off x="1794986" y="1943289"/>
        <a:ext cx="5035581" cy="1554100"/>
      </dsp:txXfrm>
    </dsp:sp>
    <dsp:sp modelId="{B781C258-2B35-47AE-9DE7-F57ABEBA5642}">
      <dsp:nvSpPr>
        <dsp:cNvPr id="0" name=""/>
        <dsp:cNvSpPr/>
      </dsp:nvSpPr>
      <dsp:spPr>
        <a:xfrm>
          <a:off x="0" y="3885915"/>
          <a:ext cx="6830568" cy="155410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975BAE-FF5F-4417-8B84-255925CA44B2}">
      <dsp:nvSpPr>
        <dsp:cNvPr id="0" name=""/>
        <dsp:cNvSpPr/>
      </dsp:nvSpPr>
      <dsp:spPr>
        <a:xfrm>
          <a:off x="470115" y="4235587"/>
          <a:ext cx="854755" cy="85475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B8A0AE-5DC0-4DD5-A9AF-D352A6C9B698}">
      <dsp:nvSpPr>
        <dsp:cNvPr id="0" name=""/>
        <dsp:cNvSpPr/>
      </dsp:nvSpPr>
      <dsp:spPr>
        <a:xfrm>
          <a:off x="1794986" y="3885915"/>
          <a:ext cx="5035581" cy="15541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4476" tIns="164476" rIns="164476" bIns="164476" numCol="1" spcCol="1270" anchor="ctr" anchorCtr="0">
          <a:noAutofit/>
        </a:bodyPr>
        <a:lstStyle/>
        <a:p>
          <a:pPr marL="0" lvl="0" indent="0" algn="l" defTabSz="1111250">
            <a:lnSpc>
              <a:spcPct val="90000"/>
            </a:lnSpc>
            <a:spcBef>
              <a:spcPct val="0"/>
            </a:spcBef>
            <a:spcAft>
              <a:spcPct val="35000"/>
            </a:spcAft>
            <a:buNone/>
          </a:pPr>
          <a:r>
            <a:rPr lang="en-US" sz="2500" kern="1200"/>
            <a:t>All items will be shipped by end of May</a:t>
          </a:r>
        </a:p>
      </dsp:txBody>
      <dsp:txXfrm>
        <a:off x="1794986" y="3885915"/>
        <a:ext cx="5035581" cy="15541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474560-70E3-4B32-A061-1ED194BE52E8}" type="datetimeFigureOut">
              <a:rPr lang="en-US" smtClean="0"/>
              <a:t>1/7/2026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C65A7E-A3FA-430E-9F90-6990EEB1CED9}" type="slidenum">
              <a:rPr lang="en-US" smtClean="0"/>
              <a:t>‹#›</a:t>
            </a:fld>
            <a:endParaRPr lang="en-US" dirty="0"/>
          </a:p>
        </p:txBody>
      </p:sp>
    </p:spTree>
    <p:extLst>
      <p:ext uri="{BB962C8B-B14F-4D97-AF65-F5344CB8AC3E}">
        <p14:creationId xmlns:p14="http://schemas.microsoft.com/office/powerpoint/2010/main" val="1956396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CF253-ACAC-8D05-B003-9677CE723F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5432416-E5F1-BF1A-FE4E-06073C30B4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B4649D-827C-4E83-F63F-084C91F121A5}"/>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DF212B27-B5B0-4A71-C544-E7D5101851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2234713-F0EF-7190-A19A-A8FECFCDE225}"/>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198904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37910-62A7-0F0E-47DD-FEFEDA8651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BF0B67-006D-9FEC-8714-AC7A853AB3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CC3082-E37F-D2A7-185E-6289C1766FC1}"/>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66D5C696-F451-9391-C5DB-3499F10BFCA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F1A70D-1C33-DE24-278F-4B0CAA687A6C}"/>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2361439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13727B-7BA0-F3B1-253E-91299F7D2F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1D6AA6-A27B-BAA6-2DBE-618DC3ADF0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D9709F-E4E5-71BD-F542-DAF736B64D12}"/>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E22A772F-3BA9-DCCB-2873-32E260D345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89A89D-6FDB-16E3-671D-1D84CF5582CD}"/>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3176844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E4EB7-B867-D37F-DC5B-79BF221F06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502AD1-14A5-916C-9DC2-6619E8234A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562634-B69E-248D-0A94-0E756ECEE6B2}"/>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99399D93-1E16-9370-C007-34418E07AD4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0A7A77-A710-DBA1-9721-C50D6FED107C}"/>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2228267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859E9-EE20-10C8-1E96-90DA9E502B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BB70C-1F04-EADB-31F1-D0CD810259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076DC4-BCCE-1D7A-5B06-43C217AAE64E}"/>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F87641C1-676B-7560-46AB-BB05F204294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4A1AF9-54A1-B22A-621A-0FE1AB540FAC}"/>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77437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35F69-CDD4-4570-440B-E085CFEDF3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F71238-2799-4160-92BF-65AF335AD6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3F4C7C-FB1E-6389-C33E-2012F72BDE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944763-39A2-93AA-F68B-46CCB28C198D}"/>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6" name="Footer Placeholder 5">
            <a:extLst>
              <a:ext uri="{FF2B5EF4-FFF2-40B4-BE49-F238E27FC236}">
                <a16:creationId xmlns:a16="http://schemas.microsoft.com/office/drawing/2014/main" id="{045CDAE9-8086-70D7-0B81-FEBA795549F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11C0FE7-AFCC-8B69-10F5-CC7C366E30D7}"/>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134340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DC81-BA57-47A0-4DDB-BFDAA31240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12D725-F4AA-ECF4-6C46-27E6715D44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C5FE53-480F-111B-141C-124882DC45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1B2E7A0-974E-0637-B492-DC4694D17F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DC9D2F-E610-410C-F610-A8FF7F0C25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A6CFD3-8F5E-8807-0412-B1DBF55DC668}"/>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8" name="Footer Placeholder 7">
            <a:extLst>
              <a:ext uri="{FF2B5EF4-FFF2-40B4-BE49-F238E27FC236}">
                <a16:creationId xmlns:a16="http://schemas.microsoft.com/office/drawing/2014/main" id="{F3F5DACA-359B-EF86-1D79-434BF272B7A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072AE01-4D75-A5C8-D824-7B0027BF598F}"/>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997277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3C28D-CFB0-49CC-0343-E59C559F8F1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29F99F-C5EE-D790-1145-A504498C9198}"/>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4" name="Footer Placeholder 3">
            <a:extLst>
              <a:ext uri="{FF2B5EF4-FFF2-40B4-BE49-F238E27FC236}">
                <a16:creationId xmlns:a16="http://schemas.microsoft.com/office/drawing/2014/main" id="{6D924838-125D-1EC6-0E40-27B5721E4A6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657066D1-DB08-8CCF-70E3-6409232DB8DA}"/>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221028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C02A1F-985F-59C4-7CEA-EFA0B26E4E9E}"/>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3" name="Footer Placeholder 2">
            <a:extLst>
              <a:ext uri="{FF2B5EF4-FFF2-40B4-BE49-F238E27FC236}">
                <a16:creationId xmlns:a16="http://schemas.microsoft.com/office/drawing/2014/main" id="{62E619E1-463F-321D-6484-02F41B65748E}"/>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E240590-8B44-4789-65D4-534DBAE9A1A3}"/>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27493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9ADD2-5B59-F9A2-36CA-A1874E922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016848-E3E2-5E10-24B2-2D76F4FAFD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C70A80-15F0-AB9D-2E6C-A53CE8BB90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37C400-5503-390A-B23B-A670A9A569FA}"/>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6" name="Footer Placeholder 5">
            <a:extLst>
              <a:ext uri="{FF2B5EF4-FFF2-40B4-BE49-F238E27FC236}">
                <a16:creationId xmlns:a16="http://schemas.microsoft.com/office/drawing/2014/main" id="{434DC49F-3E77-B791-CF6B-0DD0FD5294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34F7EF5-4575-F6A2-DB53-825235E2D27A}"/>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3094864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EF9F2-9F3D-12CD-EC2D-3B06D43B9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EF15241-F37A-B6E7-7575-415CB49EAF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24A284-76FC-F5A4-AA93-3861C9406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403F66-003E-6E67-3077-09E7BC25B0B5}"/>
              </a:ext>
            </a:extLst>
          </p:cNvPr>
          <p:cNvSpPr>
            <a:spLocks noGrp="1"/>
          </p:cNvSpPr>
          <p:nvPr>
            <p:ph type="dt" sz="half" idx="10"/>
          </p:nvPr>
        </p:nvSpPr>
        <p:spPr/>
        <p:txBody>
          <a:bodyPr/>
          <a:lstStyle/>
          <a:p>
            <a:fld id="{47530871-C0B0-49B4-A55E-F1A184673E0E}" type="datetimeFigureOut">
              <a:rPr lang="en-US" smtClean="0"/>
              <a:t>1/7/2026</a:t>
            </a:fld>
            <a:endParaRPr lang="en-US" dirty="0"/>
          </a:p>
        </p:txBody>
      </p:sp>
      <p:sp>
        <p:nvSpPr>
          <p:cNvPr id="6" name="Footer Placeholder 5">
            <a:extLst>
              <a:ext uri="{FF2B5EF4-FFF2-40B4-BE49-F238E27FC236}">
                <a16:creationId xmlns:a16="http://schemas.microsoft.com/office/drawing/2014/main" id="{16F252DC-7D2D-1B10-62EB-8693AC47317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3FDD928-2594-4BC4-FABE-E01EA6C0E376}"/>
              </a:ext>
            </a:extLst>
          </p:cNvPr>
          <p:cNvSpPr>
            <a:spLocks noGrp="1"/>
          </p:cNvSpPr>
          <p:nvPr>
            <p:ph type="sldNum" sz="quarter" idx="12"/>
          </p:nvPr>
        </p:nvSpPr>
        <p:spPr/>
        <p:txBody>
          <a:bodyPr/>
          <a:lstStyle/>
          <a:p>
            <a:fld id="{DFBEEC9A-A68A-4369-8461-400F46FDB6EC}" type="slidenum">
              <a:rPr lang="en-US" smtClean="0"/>
              <a:t>‹#›</a:t>
            </a:fld>
            <a:endParaRPr lang="en-US" dirty="0"/>
          </a:p>
        </p:txBody>
      </p:sp>
    </p:spTree>
    <p:extLst>
      <p:ext uri="{BB962C8B-B14F-4D97-AF65-F5344CB8AC3E}">
        <p14:creationId xmlns:p14="http://schemas.microsoft.com/office/powerpoint/2010/main" val="1464740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7C9114-B246-4F1E-EA39-FBF8C18556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7CFCAD-BB04-7422-EE1B-530E2EEF77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B6993C-A8B0-928A-67D5-BA68AF62D0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7530871-C0B0-49B4-A55E-F1A184673E0E}" type="datetimeFigureOut">
              <a:rPr lang="en-US" smtClean="0"/>
              <a:t>1/7/2026</a:t>
            </a:fld>
            <a:endParaRPr lang="en-US" dirty="0"/>
          </a:p>
        </p:txBody>
      </p:sp>
      <p:sp>
        <p:nvSpPr>
          <p:cNvPr id="5" name="Footer Placeholder 4">
            <a:extLst>
              <a:ext uri="{FF2B5EF4-FFF2-40B4-BE49-F238E27FC236}">
                <a16:creationId xmlns:a16="http://schemas.microsoft.com/office/drawing/2014/main" id="{497E8718-F580-9324-460B-008C8A13AA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174B08A3-1660-A220-97DC-3ABE2260EC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BEEC9A-A68A-4369-8461-400F46FDB6EC}" type="slidenum">
              <a:rPr lang="en-US" smtClean="0"/>
              <a:t>‹#›</a:t>
            </a:fld>
            <a:endParaRPr lang="en-US" dirty="0"/>
          </a:p>
        </p:txBody>
      </p:sp>
    </p:spTree>
    <p:extLst>
      <p:ext uri="{BB962C8B-B14F-4D97-AF65-F5344CB8AC3E}">
        <p14:creationId xmlns:p14="http://schemas.microsoft.com/office/powerpoint/2010/main" val="37383596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surveymonkey.com/r/QQ8TDB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hyperlink" Target="mailto:nsnodgrass@socallibraries.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7DB48AC2-C946-0D37-3430-8F030B891A8A}"/>
              </a:ext>
            </a:extLst>
          </p:cNvPr>
          <p:cNvSpPr>
            <a:spLocks noGrp="1"/>
          </p:cNvSpPr>
          <p:nvPr>
            <p:ph type="ctrTitle"/>
          </p:nvPr>
        </p:nvSpPr>
        <p:spPr>
          <a:xfrm>
            <a:off x="1188069" y="381935"/>
            <a:ext cx="4008583" cy="5974414"/>
          </a:xfrm>
        </p:spPr>
        <p:txBody>
          <a:bodyPr vert="horz" lIns="91440" tIns="45720" rIns="91440" bIns="45720" rtlCol="0" anchor="ctr">
            <a:normAutofit/>
          </a:bodyPr>
          <a:lstStyle/>
          <a:p>
            <a:pPr algn="l"/>
            <a:r>
              <a:rPr lang="en-US" sz="5000" b="1" kern="1200">
                <a:solidFill>
                  <a:srgbClr val="FFFFFF"/>
                </a:solidFill>
                <a:latin typeface="+mj-lt"/>
                <a:ea typeface="+mj-ea"/>
                <a:cs typeface="+mj-cs"/>
              </a:rPr>
              <a:t>2025/26 EmPOWERing Access</a:t>
            </a:r>
            <a:br>
              <a:rPr lang="en-US" sz="5000" b="1" kern="1200">
                <a:solidFill>
                  <a:srgbClr val="FFFFFF"/>
                </a:solidFill>
                <a:latin typeface="+mj-lt"/>
                <a:ea typeface="+mj-ea"/>
                <a:cs typeface="+mj-cs"/>
              </a:rPr>
            </a:br>
            <a:endParaRPr lang="en-US" sz="5000" b="1" kern="1200" dirty="0">
              <a:solidFill>
                <a:srgbClr val="FFFFFF"/>
              </a:solidFill>
              <a:latin typeface="+mj-lt"/>
              <a:ea typeface="+mj-ea"/>
              <a:cs typeface="+mj-cs"/>
            </a:endParaRPr>
          </a:p>
        </p:txBody>
      </p:sp>
      <p:grpSp>
        <p:nvGrpSpPr>
          <p:cNvPr id="7" name="Group 6">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9"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Subtitle 2">
            <a:extLst>
              <a:ext uri="{FF2B5EF4-FFF2-40B4-BE49-F238E27FC236}">
                <a16:creationId xmlns:a16="http://schemas.microsoft.com/office/drawing/2014/main" id="{B8F8D788-A0DC-CE10-A49D-5E5581CE4FF9}"/>
              </a:ext>
            </a:extLst>
          </p:cNvPr>
          <p:cNvSpPr>
            <a:spLocks noGrp="1"/>
          </p:cNvSpPr>
          <p:nvPr>
            <p:ph type="subTitle" idx="1"/>
          </p:nvPr>
        </p:nvSpPr>
        <p:spPr>
          <a:xfrm>
            <a:off x="6297233" y="518400"/>
            <a:ext cx="4771607" cy="5837949"/>
          </a:xfrm>
        </p:spPr>
        <p:txBody>
          <a:bodyPr vert="horz" lIns="91440" tIns="45720" rIns="91440" bIns="45720" rtlCol="0" anchor="ctr">
            <a:normAutofit/>
          </a:bodyPr>
          <a:lstStyle/>
          <a:p>
            <a:pPr algn="l"/>
            <a:r>
              <a:rPr lang="en-US" sz="3400" b="1">
                <a:solidFill>
                  <a:schemeClr val="tx1">
                    <a:alpha val="80000"/>
                  </a:schemeClr>
                </a:solidFill>
              </a:rPr>
              <a:t>California State Library</a:t>
            </a:r>
          </a:p>
          <a:p>
            <a:pPr algn="l"/>
            <a:r>
              <a:rPr lang="en-US" sz="3400" b="1">
                <a:solidFill>
                  <a:schemeClr val="tx1">
                    <a:alpha val="80000"/>
                  </a:schemeClr>
                </a:solidFill>
              </a:rPr>
              <a:t>Southern California Library Cooperative</a:t>
            </a:r>
          </a:p>
          <a:p>
            <a:pPr indent="-228600" algn="l">
              <a:buFont typeface="Arial" panose="020B0604020202020204" pitchFamily="34" charset="0"/>
              <a:buChar char="•"/>
            </a:pPr>
            <a:endParaRPr lang="en-US" sz="2000" b="1">
              <a:solidFill>
                <a:schemeClr val="tx1">
                  <a:alpha val="80000"/>
                </a:schemeClr>
              </a:solidFill>
            </a:endParaRPr>
          </a:p>
          <a:p>
            <a:pPr algn="l"/>
            <a:endParaRPr lang="en-US" sz="2000" b="1">
              <a:solidFill>
                <a:schemeClr val="tx1">
                  <a:alpha val="80000"/>
                </a:schemeClr>
              </a:solidFill>
            </a:endParaRPr>
          </a:p>
          <a:p>
            <a:pPr algn="l"/>
            <a:r>
              <a:rPr lang="en-US" sz="1800" i="1">
                <a:solidFill>
                  <a:schemeClr val="tx1">
                    <a:alpha val="80000"/>
                  </a:schemeClr>
                </a:solidFill>
              </a:rPr>
              <a:t>This project is supported in whole or in part by the  U.S. Institute of Museum and Library Services under the provisions of the Library Services and Technology Act, administered in California by the State Librarian.</a:t>
            </a:r>
            <a:endParaRPr lang="en-US" sz="1800" i="1"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137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8948A-43AC-6B59-86D6-86506D5EAC3B}"/>
              </a:ext>
            </a:extLst>
          </p:cNvPr>
          <p:cNvSpPr>
            <a:spLocks noGrp="1"/>
          </p:cNvSpPr>
          <p:nvPr>
            <p:ph type="title"/>
          </p:nvPr>
        </p:nvSpPr>
        <p:spPr/>
        <p:txBody>
          <a:bodyPr/>
          <a:lstStyle/>
          <a:p>
            <a:r>
              <a:rPr lang="en-US" dirty="0"/>
              <a:t>Introductions</a:t>
            </a:r>
          </a:p>
        </p:txBody>
      </p:sp>
      <p:pic>
        <p:nvPicPr>
          <p:cNvPr id="4" name="Content Placeholder 3" descr="A black background with yellow and blue text&#10;&#10;Description automatically generated">
            <a:extLst>
              <a:ext uri="{FF2B5EF4-FFF2-40B4-BE49-F238E27FC236}">
                <a16:creationId xmlns:a16="http://schemas.microsoft.com/office/drawing/2014/main" id="{23538355-B1FF-B5F8-CE9A-9DBDD94FB62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831364"/>
            <a:ext cx="3331471" cy="1176530"/>
          </a:xfrm>
          <a:prstGeom prst="rect">
            <a:avLst/>
          </a:prstGeom>
        </p:spPr>
      </p:pic>
      <p:pic>
        <p:nvPicPr>
          <p:cNvPr id="5" name="Content Placeholder 5" descr="Logo&#10;&#10;Description automatically generated">
            <a:extLst>
              <a:ext uri="{FF2B5EF4-FFF2-40B4-BE49-F238E27FC236}">
                <a16:creationId xmlns:a16="http://schemas.microsoft.com/office/drawing/2014/main" id="{CD2CA797-CCE5-6E5A-2035-76AE55A523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828" y="3756113"/>
            <a:ext cx="1539961" cy="1176530"/>
          </a:xfrm>
          <a:prstGeom prst="rect">
            <a:avLst/>
          </a:prstGeom>
        </p:spPr>
      </p:pic>
      <p:sp>
        <p:nvSpPr>
          <p:cNvPr id="7" name="TextBox 6">
            <a:extLst>
              <a:ext uri="{FF2B5EF4-FFF2-40B4-BE49-F238E27FC236}">
                <a16:creationId xmlns:a16="http://schemas.microsoft.com/office/drawing/2014/main" id="{4879E4EC-0B46-EBCD-A9BE-F729A5253000}"/>
              </a:ext>
            </a:extLst>
          </p:cNvPr>
          <p:cNvSpPr txBox="1"/>
          <p:nvPr/>
        </p:nvSpPr>
        <p:spPr>
          <a:xfrm>
            <a:off x="4850027" y="2158019"/>
            <a:ext cx="6547021" cy="523220"/>
          </a:xfrm>
          <a:prstGeom prst="rect">
            <a:avLst/>
          </a:prstGeom>
          <a:noFill/>
        </p:spPr>
        <p:txBody>
          <a:bodyPr wrap="square" rtlCol="0">
            <a:spAutoFit/>
          </a:bodyPr>
          <a:lstStyle/>
          <a:p>
            <a:r>
              <a:rPr lang="en-US" sz="2800" b="1" dirty="0"/>
              <a:t>Chris Durr</a:t>
            </a:r>
            <a:r>
              <a:rPr lang="en-US" sz="2800" dirty="0"/>
              <a:t>, Library Programs Consultant</a:t>
            </a:r>
          </a:p>
        </p:txBody>
      </p:sp>
      <p:sp>
        <p:nvSpPr>
          <p:cNvPr id="8" name="TextBox 7">
            <a:extLst>
              <a:ext uri="{FF2B5EF4-FFF2-40B4-BE49-F238E27FC236}">
                <a16:creationId xmlns:a16="http://schemas.microsoft.com/office/drawing/2014/main" id="{2BDB3FC1-50C7-BCF5-C59C-C2E15016E46C}"/>
              </a:ext>
            </a:extLst>
          </p:cNvPr>
          <p:cNvSpPr txBox="1"/>
          <p:nvPr/>
        </p:nvSpPr>
        <p:spPr>
          <a:xfrm>
            <a:off x="4850027" y="3867324"/>
            <a:ext cx="6460524" cy="954107"/>
          </a:xfrm>
          <a:prstGeom prst="rect">
            <a:avLst/>
          </a:prstGeom>
          <a:noFill/>
        </p:spPr>
        <p:txBody>
          <a:bodyPr wrap="square" rtlCol="0">
            <a:spAutoFit/>
          </a:bodyPr>
          <a:lstStyle/>
          <a:p>
            <a:r>
              <a:rPr lang="en-US" sz="2800" b="1" dirty="0"/>
              <a:t>Nerissa Snodgrass</a:t>
            </a:r>
            <a:r>
              <a:rPr lang="en-US" sz="2800" dirty="0"/>
              <a:t>, Project Manager</a:t>
            </a:r>
          </a:p>
          <a:p>
            <a:r>
              <a:rPr lang="en-US" sz="2800" b="1" dirty="0"/>
              <a:t>Christine Powers</a:t>
            </a:r>
            <a:r>
              <a:rPr lang="en-US" sz="2800" dirty="0"/>
              <a:t>, Executive Director</a:t>
            </a:r>
          </a:p>
        </p:txBody>
      </p:sp>
    </p:spTree>
    <p:extLst>
      <p:ext uri="{BB962C8B-B14F-4D97-AF65-F5344CB8AC3E}">
        <p14:creationId xmlns:p14="http://schemas.microsoft.com/office/powerpoint/2010/main" val="3641115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C755DA-FBB3-3077-EA63-300247FD3708}"/>
              </a:ext>
            </a:extLst>
          </p:cNvPr>
          <p:cNvSpPr>
            <a:spLocks noGrp="1"/>
          </p:cNvSpPr>
          <p:nvPr>
            <p:ph type="title"/>
          </p:nvPr>
        </p:nvSpPr>
        <p:spPr>
          <a:xfrm>
            <a:off x="1245072" y="1289765"/>
            <a:ext cx="3651101" cy="4270963"/>
          </a:xfrm>
        </p:spPr>
        <p:txBody>
          <a:bodyPr anchor="ctr">
            <a:normAutofit/>
          </a:bodyPr>
          <a:lstStyle/>
          <a:p>
            <a:pPr algn="ctr"/>
            <a:r>
              <a:rPr lang="en-US" sz="4800" b="1">
                <a:solidFill>
                  <a:srgbClr val="FFFFFF"/>
                </a:solidFill>
                <a:latin typeface="+mn-lt"/>
              </a:rPr>
              <a:t>Background</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B191870-A2E1-F4DE-B98D-31078DB93A68}"/>
              </a:ext>
            </a:extLst>
          </p:cNvPr>
          <p:cNvSpPr>
            <a:spLocks noGrp="1"/>
          </p:cNvSpPr>
          <p:nvPr>
            <p:ph idx="1"/>
          </p:nvPr>
        </p:nvSpPr>
        <p:spPr>
          <a:xfrm>
            <a:off x="6297233" y="518400"/>
            <a:ext cx="4771607" cy="5837949"/>
          </a:xfrm>
        </p:spPr>
        <p:txBody>
          <a:bodyPr anchor="ctr">
            <a:normAutofit/>
          </a:bodyPr>
          <a:lstStyle/>
          <a:p>
            <a:pPr marL="0" indent="0">
              <a:buNone/>
            </a:pPr>
            <a:r>
              <a:rPr lang="en-US" sz="2000" dirty="0">
                <a:solidFill>
                  <a:schemeClr val="tx1">
                    <a:alpha val="80000"/>
                  </a:schemeClr>
                </a:solidFill>
              </a:rPr>
              <a:t>This project will offer Libraries the ability to request ADA-accessible privacy booths, Charlie carts, book bikes, family workstations, light tables, and sewing machines. </a:t>
            </a:r>
          </a:p>
          <a:p>
            <a:endParaRPr lang="en-US" sz="2000" dirty="0">
              <a:solidFill>
                <a:schemeClr val="tx1">
                  <a:alpha val="80000"/>
                </a:schemeClr>
              </a:solidFill>
            </a:endParaRPr>
          </a:p>
          <a:p>
            <a:pPr marL="0" indent="0">
              <a:buNone/>
            </a:pPr>
            <a:r>
              <a:rPr lang="en-US" sz="2000" dirty="0">
                <a:solidFill>
                  <a:schemeClr val="tx1">
                    <a:alpha val="80000"/>
                  </a:schemeClr>
                </a:solidFill>
                <a:effectLst/>
                <a:ea typeface="Aptos" panose="020B0004020202020204" pitchFamily="34" charset="0"/>
              </a:rPr>
              <a:t>This project will encourage library users to connect with community resources and provide new ways to access information and learn new skills</a:t>
            </a:r>
            <a:r>
              <a:rPr lang="en-US" sz="2000" dirty="0">
                <a:solidFill>
                  <a:schemeClr val="tx1">
                    <a:alpha val="80000"/>
                  </a:schemeClr>
                </a:solidFill>
              </a:rPr>
              <a:t>. </a:t>
            </a:r>
          </a:p>
          <a:p>
            <a:pPr marL="0" indent="0">
              <a:buNone/>
            </a:pPr>
            <a:endParaRPr lang="en-US" sz="2000" dirty="0">
              <a:solidFill>
                <a:schemeClr val="tx1">
                  <a:alpha val="80000"/>
                </a:schemeClr>
              </a:solidFill>
            </a:endParaRPr>
          </a:p>
          <a:p>
            <a:pPr marL="0" indent="0">
              <a:buNone/>
            </a:pPr>
            <a:r>
              <a:rPr lang="en-US" sz="2000" dirty="0">
                <a:solidFill>
                  <a:schemeClr val="tx1">
                    <a:alpha val="80000"/>
                  </a:schemeClr>
                </a:solidFill>
              </a:rPr>
              <a:t>Priority will be given to libraries with underserved communities, including those with high rates of poverty, as measured by the California Poverty Measure.</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67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75455-768C-130A-129E-845D2B18F7C0}"/>
              </a:ext>
            </a:extLst>
          </p:cNvPr>
          <p:cNvSpPr>
            <a:spLocks noGrp="1"/>
          </p:cNvSpPr>
          <p:nvPr>
            <p:ph type="title"/>
          </p:nvPr>
        </p:nvSpPr>
        <p:spPr/>
        <p:txBody>
          <a:bodyPr/>
          <a:lstStyle/>
          <a:p>
            <a:r>
              <a:rPr lang="en-US" dirty="0"/>
              <a:t>Introductions</a:t>
            </a:r>
          </a:p>
        </p:txBody>
      </p:sp>
      <p:pic>
        <p:nvPicPr>
          <p:cNvPr id="6" name="Content Placeholder 5" descr="A black and white logo&#10;&#10;Description automatically generated">
            <a:extLst>
              <a:ext uri="{FF2B5EF4-FFF2-40B4-BE49-F238E27FC236}">
                <a16:creationId xmlns:a16="http://schemas.microsoft.com/office/drawing/2014/main" id="{FE1BF8CA-2667-1947-C6A0-F467195A8BE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63661" y="1584239"/>
            <a:ext cx="1844761" cy="1844761"/>
          </a:xfrm>
          <a:prstGeom prst="rect">
            <a:avLst/>
          </a:prstGeom>
        </p:spPr>
      </p:pic>
      <p:pic>
        <p:nvPicPr>
          <p:cNvPr id="5" name="Picture 4">
            <a:extLst>
              <a:ext uri="{FF2B5EF4-FFF2-40B4-BE49-F238E27FC236}">
                <a16:creationId xmlns:a16="http://schemas.microsoft.com/office/drawing/2014/main" id="{00DBD801-4D3C-36DD-7425-B0393AA554ED}"/>
              </a:ext>
            </a:extLst>
          </p:cNvPr>
          <p:cNvPicPr>
            <a:picLocks noChangeAspect="1"/>
          </p:cNvPicPr>
          <p:nvPr/>
        </p:nvPicPr>
        <p:blipFill>
          <a:blip r:embed="rId3"/>
          <a:stretch>
            <a:fillRect/>
          </a:stretch>
        </p:blipFill>
        <p:spPr>
          <a:xfrm>
            <a:off x="644868" y="3560298"/>
            <a:ext cx="1844761" cy="1258777"/>
          </a:xfrm>
          <a:prstGeom prst="rect">
            <a:avLst/>
          </a:prstGeom>
        </p:spPr>
      </p:pic>
      <p:pic>
        <p:nvPicPr>
          <p:cNvPr id="8" name="Picture 7">
            <a:extLst>
              <a:ext uri="{FF2B5EF4-FFF2-40B4-BE49-F238E27FC236}">
                <a16:creationId xmlns:a16="http://schemas.microsoft.com/office/drawing/2014/main" id="{751C03D2-2301-C8C8-76BC-0D26B7A73309}"/>
              </a:ext>
            </a:extLst>
          </p:cNvPr>
          <p:cNvPicPr>
            <a:picLocks noChangeAspect="1"/>
          </p:cNvPicPr>
          <p:nvPr/>
        </p:nvPicPr>
        <p:blipFill>
          <a:blip r:embed="rId4"/>
          <a:stretch>
            <a:fillRect/>
          </a:stretch>
        </p:blipFill>
        <p:spPr>
          <a:xfrm>
            <a:off x="992998" y="5298610"/>
            <a:ext cx="1186086" cy="1194265"/>
          </a:xfrm>
          <a:prstGeom prst="rect">
            <a:avLst/>
          </a:prstGeom>
        </p:spPr>
      </p:pic>
      <p:sp>
        <p:nvSpPr>
          <p:cNvPr id="9" name="TextBox 8">
            <a:extLst>
              <a:ext uri="{FF2B5EF4-FFF2-40B4-BE49-F238E27FC236}">
                <a16:creationId xmlns:a16="http://schemas.microsoft.com/office/drawing/2014/main" id="{62276868-3FDC-F1F4-980D-55F7AFC17518}"/>
              </a:ext>
            </a:extLst>
          </p:cNvPr>
          <p:cNvSpPr txBox="1"/>
          <p:nvPr/>
        </p:nvSpPr>
        <p:spPr>
          <a:xfrm>
            <a:off x="3669956" y="2091120"/>
            <a:ext cx="6301946" cy="830997"/>
          </a:xfrm>
          <a:prstGeom prst="rect">
            <a:avLst/>
          </a:prstGeom>
          <a:noFill/>
        </p:spPr>
        <p:txBody>
          <a:bodyPr wrap="square" rtlCol="0">
            <a:spAutoFit/>
          </a:bodyPr>
          <a:lstStyle/>
          <a:p>
            <a:r>
              <a:rPr lang="en-US" sz="2400" b="1" dirty="0"/>
              <a:t>Brian Johnson</a:t>
            </a:r>
            <a:r>
              <a:rPr lang="en-US" sz="2400" dirty="0"/>
              <a:t>, Executive Vice President</a:t>
            </a:r>
          </a:p>
          <a:p>
            <a:r>
              <a:rPr lang="en-US" sz="2400" dirty="0"/>
              <a:t>Pillar Booths</a:t>
            </a:r>
          </a:p>
        </p:txBody>
      </p:sp>
      <p:sp>
        <p:nvSpPr>
          <p:cNvPr id="10" name="TextBox 9">
            <a:extLst>
              <a:ext uri="{FF2B5EF4-FFF2-40B4-BE49-F238E27FC236}">
                <a16:creationId xmlns:a16="http://schemas.microsoft.com/office/drawing/2014/main" id="{92BAEC12-4D09-E59F-B19C-A7DB8F752B3B}"/>
              </a:ext>
            </a:extLst>
          </p:cNvPr>
          <p:cNvSpPr txBox="1"/>
          <p:nvPr/>
        </p:nvSpPr>
        <p:spPr>
          <a:xfrm>
            <a:off x="3669956" y="3601015"/>
            <a:ext cx="7030995" cy="1200329"/>
          </a:xfrm>
          <a:prstGeom prst="rect">
            <a:avLst/>
          </a:prstGeom>
          <a:noFill/>
        </p:spPr>
        <p:txBody>
          <a:bodyPr wrap="square" rtlCol="0">
            <a:spAutoFit/>
          </a:bodyPr>
          <a:lstStyle/>
          <a:p>
            <a:r>
              <a:rPr lang="en-US" sz="2400" b="1" dirty="0"/>
              <a:t>Michelle Derheim</a:t>
            </a:r>
            <a:r>
              <a:rPr lang="en-US" sz="2400" dirty="0"/>
              <a:t>, Director Customer Engagement</a:t>
            </a:r>
          </a:p>
          <a:p>
            <a:r>
              <a:rPr lang="en-US" sz="2400" b="1" dirty="0"/>
              <a:t>Siobahn Keys</a:t>
            </a:r>
            <a:r>
              <a:rPr lang="en-US" sz="2400" dirty="0"/>
              <a:t>, Senior Administrative Assistant</a:t>
            </a:r>
          </a:p>
          <a:p>
            <a:r>
              <a:rPr lang="en-US" sz="2400" dirty="0"/>
              <a:t>The Charlie Cart Project</a:t>
            </a:r>
          </a:p>
        </p:txBody>
      </p:sp>
      <p:sp>
        <p:nvSpPr>
          <p:cNvPr id="11" name="TextBox 10">
            <a:extLst>
              <a:ext uri="{FF2B5EF4-FFF2-40B4-BE49-F238E27FC236}">
                <a16:creationId xmlns:a16="http://schemas.microsoft.com/office/drawing/2014/main" id="{FDC134EC-DB30-9E3E-3CB5-E897377FB187}"/>
              </a:ext>
            </a:extLst>
          </p:cNvPr>
          <p:cNvSpPr txBox="1"/>
          <p:nvPr/>
        </p:nvSpPr>
        <p:spPr>
          <a:xfrm>
            <a:off x="3669956" y="5480243"/>
            <a:ext cx="7030995" cy="830997"/>
          </a:xfrm>
          <a:prstGeom prst="rect">
            <a:avLst/>
          </a:prstGeom>
          <a:noFill/>
        </p:spPr>
        <p:txBody>
          <a:bodyPr wrap="square" rtlCol="0">
            <a:spAutoFit/>
          </a:bodyPr>
          <a:lstStyle/>
          <a:p>
            <a:r>
              <a:rPr lang="en-US" sz="2400" b="1" dirty="0"/>
              <a:t>Stephen Horcha</a:t>
            </a:r>
            <a:r>
              <a:rPr lang="en-US" sz="2400" dirty="0"/>
              <a:t>, Founder/Owner</a:t>
            </a:r>
          </a:p>
          <a:p>
            <a:r>
              <a:rPr lang="en-US" sz="2400" dirty="0"/>
              <a:t>Hayley Tricycles</a:t>
            </a:r>
          </a:p>
        </p:txBody>
      </p:sp>
    </p:spTree>
    <p:extLst>
      <p:ext uri="{BB962C8B-B14F-4D97-AF65-F5344CB8AC3E}">
        <p14:creationId xmlns:p14="http://schemas.microsoft.com/office/powerpoint/2010/main" val="2791719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F94AA2BD-2E3F-4B1D-8127-5744B8115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1D178B-F379-0951-EF88-3288001649CA}"/>
              </a:ext>
            </a:extLst>
          </p:cNvPr>
          <p:cNvSpPr>
            <a:spLocks noGrp="1"/>
          </p:cNvSpPr>
          <p:nvPr>
            <p:ph type="title"/>
          </p:nvPr>
        </p:nvSpPr>
        <p:spPr>
          <a:xfrm>
            <a:off x="411480" y="987552"/>
            <a:ext cx="4485861" cy="1088136"/>
          </a:xfrm>
        </p:spPr>
        <p:txBody>
          <a:bodyPr vert="horz" lIns="91440" tIns="45720" rIns="91440" bIns="45720" rtlCol="0" anchor="b">
            <a:normAutofit/>
          </a:bodyPr>
          <a:lstStyle/>
          <a:p>
            <a:r>
              <a:rPr lang="en-US" sz="3400"/>
              <a:t>Pillar Accessible Privacy Booths</a:t>
            </a:r>
            <a:endParaRPr lang="en-US" sz="3400" dirty="0"/>
          </a:p>
        </p:txBody>
      </p:sp>
      <p:sp>
        <p:nvSpPr>
          <p:cNvPr id="25" name="Rectangle 24">
            <a:extLst>
              <a:ext uri="{FF2B5EF4-FFF2-40B4-BE49-F238E27FC236}">
                <a16:creationId xmlns:a16="http://schemas.microsoft.com/office/drawing/2014/main" id="{4BD02261-2DC8-4AA8-9E16-7751AE892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6" name="Rectangle 25">
            <a:extLst>
              <a:ext uri="{FF2B5EF4-FFF2-40B4-BE49-F238E27FC236}">
                <a16:creationId xmlns:a16="http://schemas.microsoft.com/office/drawing/2014/main" id="{3D752CF2-2291-40B5-B462-C17B174C1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6000"/>
            <a:ext cx="438912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6" name="TextBox 5">
            <a:extLst>
              <a:ext uri="{FF2B5EF4-FFF2-40B4-BE49-F238E27FC236}">
                <a16:creationId xmlns:a16="http://schemas.microsoft.com/office/drawing/2014/main" id="{9C37DF7F-F513-7773-3CB6-E658C8E870A0}"/>
              </a:ext>
            </a:extLst>
          </p:cNvPr>
          <p:cNvSpPr txBox="1"/>
          <p:nvPr/>
        </p:nvSpPr>
        <p:spPr>
          <a:xfrm>
            <a:off x="555478" y="2514600"/>
            <a:ext cx="4498848" cy="3886200"/>
          </a:xfrm>
          <a:prstGeom prst="rect">
            <a:avLst/>
          </a:prstGeom>
        </p:spPr>
        <p:txBody>
          <a:bodyPr vert="horz" lIns="91440" tIns="45720" rIns="91440" bIns="45720" rtlCol="0" anchor="t">
            <a:normAutofit fontScale="92500" lnSpcReduction="20000"/>
          </a:bodyPr>
          <a:lstStyle/>
          <a:p>
            <a:pPr lvl="0">
              <a:lnSpc>
                <a:spcPct val="90000"/>
              </a:lnSpc>
              <a:spcAft>
                <a:spcPts val="600"/>
              </a:spcAft>
            </a:pPr>
            <a:r>
              <a:rPr lang="en-US" sz="2400"/>
              <a:t>For use by patrons for telehealth appointments, job interviews, legal appointments, educational sessions, or any other virtual connection that requires privacy. </a:t>
            </a:r>
          </a:p>
          <a:p>
            <a:pPr lvl="0" indent="-228600">
              <a:lnSpc>
                <a:spcPct val="90000"/>
              </a:lnSpc>
              <a:spcAft>
                <a:spcPts val="600"/>
              </a:spcAft>
              <a:buFont typeface="Arial" panose="020B0604020202020204" pitchFamily="34" charset="0"/>
              <a:buChar char="•"/>
            </a:pPr>
            <a:endParaRPr lang="en-US" sz="2400"/>
          </a:p>
          <a:p>
            <a:pPr lvl="0">
              <a:lnSpc>
                <a:spcPct val="90000"/>
              </a:lnSpc>
              <a:spcAft>
                <a:spcPts val="600"/>
              </a:spcAft>
            </a:pPr>
            <a:r>
              <a:rPr lang="en-US" sz="2400"/>
              <a:t>Booths are ADA-compliant and energy efficient, with automatic sensors, and run on as much power as a hair dryer. </a:t>
            </a:r>
          </a:p>
          <a:p>
            <a:pPr>
              <a:lnSpc>
                <a:spcPct val="90000"/>
              </a:lnSpc>
              <a:spcAft>
                <a:spcPts val="600"/>
              </a:spcAft>
            </a:pPr>
            <a:endParaRPr lang="en-US" sz="2400"/>
          </a:p>
          <a:p>
            <a:pPr>
              <a:lnSpc>
                <a:spcPct val="90000"/>
              </a:lnSpc>
              <a:spcAft>
                <a:spcPts val="600"/>
              </a:spcAft>
            </a:pPr>
            <a:r>
              <a:rPr lang="en-US" sz="2400"/>
              <a:t>Colors/materials as shown, and will include connections for a computer (i.e. arm).</a:t>
            </a:r>
          </a:p>
          <a:p>
            <a:pPr lvl="0">
              <a:lnSpc>
                <a:spcPct val="90000"/>
              </a:lnSpc>
              <a:spcAft>
                <a:spcPts val="600"/>
              </a:spcAft>
            </a:pPr>
            <a:endParaRPr lang="en-US" sz="1700" dirty="0"/>
          </a:p>
        </p:txBody>
      </p:sp>
      <p:pic>
        <p:nvPicPr>
          <p:cNvPr id="4" name="Content Placeholder 3" descr="A white cabinet with a wheelchair inside&#10;&#10;Description automatically generated">
            <a:extLst>
              <a:ext uri="{FF2B5EF4-FFF2-40B4-BE49-F238E27FC236}">
                <a16:creationId xmlns:a16="http://schemas.microsoft.com/office/drawing/2014/main" id="{3BF9FD96-DEBA-2722-2E1A-5D94AC090D8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625" r="-1" b="-1"/>
          <a:stretch>
            <a:fillRect/>
          </a:stretch>
        </p:blipFill>
        <p:spPr>
          <a:xfrm>
            <a:off x="5308052" y="10"/>
            <a:ext cx="6883948" cy="6857990"/>
          </a:xfrm>
          <a:custGeom>
            <a:avLst/>
            <a:gdLst/>
            <a:ahLst/>
            <a:cxnLst/>
            <a:rect l="l" t="t" r="r" b="b"/>
            <a:pathLst>
              <a:path w="6883948" h="6858000">
                <a:moveTo>
                  <a:pt x="365648" y="0"/>
                </a:moveTo>
                <a:lnTo>
                  <a:pt x="6883948" y="0"/>
                </a:lnTo>
                <a:lnTo>
                  <a:pt x="6883948" y="6858000"/>
                </a:lnTo>
                <a:lnTo>
                  <a:pt x="365648" y="6858000"/>
                </a:lnTo>
                <a:lnTo>
                  <a:pt x="360213" y="6835050"/>
                </a:lnTo>
                <a:cubicBezTo>
                  <a:pt x="128263" y="5788167"/>
                  <a:pt x="0" y="4637179"/>
                  <a:pt x="0" y="3429001"/>
                </a:cubicBezTo>
                <a:cubicBezTo>
                  <a:pt x="0" y="2220824"/>
                  <a:pt x="128263" y="1069835"/>
                  <a:pt x="360213" y="22952"/>
                </a:cubicBezTo>
                <a:close/>
              </a:path>
            </a:pathLst>
          </a:custGeom>
          <a:effectLst>
            <a:outerShdw blurRad="50800" dist="38100" dir="10800000" algn="r" rotWithShape="0">
              <a:schemeClr val="bg1">
                <a:lumMod val="85000"/>
                <a:alpha val="30000"/>
              </a:schemeClr>
            </a:outerShdw>
          </a:effectLst>
        </p:spPr>
      </p:pic>
    </p:spTree>
    <p:extLst>
      <p:ext uri="{BB962C8B-B14F-4D97-AF65-F5344CB8AC3E}">
        <p14:creationId xmlns:p14="http://schemas.microsoft.com/office/powerpoint/2010/main" val="3322003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B3BD53E-83DA-0D26-9137-D929DB68B18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17DC950-A2F0-C198-820D-AD8811F3E8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EC6E6F8-6463-A53F-940E-9B3CD99254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ECDA04-2EA1-EBF1-6515-A07D794F0496}"/>
              </a:ext>
            </a:extLst>
          </p:cNvPr>
          <p:cNvSpPr>
            <a:spLocks noGrp="1"/>
          </p:cNvSpPr>
          <p:nvPr>
            <p:ph type="title"/>
          </p:nvPr>
        </p:nvSpPr>
        <p:spPr>
          <a:xfrm>
            <a:off x="1245072" y="1289765"/>
            <a:ext cx="3651101" cy="4270963"/>
          </a:xfrm>
        </p:spPr>
        <p:txBody>
          <a:bodyPr anchor="ctr">
            <a:normAutofit/>
          </a:bodyPr>
          <a:lstStyle/>
          <a:p>
            <a:pPr algn="ctr"/>
            <a:r>
              <a:rPr lang="en-US" sz="4800" b="1">
                <a:solidFill>
                  <a:srgbClr val="FFFFFF"/>
                </a:solidFill>
                <a:latin typeface="+mn-lt"/>
              </a:rPr>
              <a:t>Application Process</a:t>
            </a:r>
            <a:endParaRPr lang="en-US" sz="4800" b="1" dirty="0">
              <a:solidFill>
                <a:srgbClr val="FFFFFF"/>
              </a:solidFill>
              <a:latin typeface="+mn-lt"/>
            </a:endParaRPr>
          </a:p>
        </p:txBody>
      </p:sp>
      <p:sp>
        <p:nvSpPr>
          <p:cNvPr id="12" name="Graphic 11">
            <a:extLst>
              <a:ext uri="{FF2B5EF4-FFF2-40B4-BE49-F238E27FC236}">
                <a16:creationId xmlns:a16="http://schemas.microsoft.com/office/drawing/2014/main" id="{6FD541C2-04D2-3DF1-5145-281856D1C7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9FC6F7B7-47B9-2C14-6020-9C16926D7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F6793AD7-F694-E8C9-BFA5-CA3D0B6391A8}"/>
              </a:ext>
            </a:extLst>
          </p:cNvPr>
          <p:cNvSpPr>
            <a:spLocks noGrp="1"/>
          </p:cNvSpPr>
          <p:nvPr>
            <p:ph idx="1"/>
          </p:nvPr>
        </p:nvSpPr>
        <p:spPr>
          <a:xfrm>
            <a:off x="6297233" y="518400"/>
            <a:ext cx="4881501" cy="5837949"/>
          </a:xfrm>
        </p:spPr>
        <p:txBody>
          <a:bodyPr anchor="ctr">
            <a:normAutofit/>
          </a:bodyPr>
          <a:lstStyle/>
          <a:p>
            <a:pPr marL="0" indent="0">
              <a:buNone/>
            </a:pPr>
            <a:r>
              <a:rPr lang="en-US" sz="2600" dirty="0"/>
              <a:t>Online application through SCLC</a:t>
            </a:r>
          </a:p>
          <a:p>
            <a:pPr marL="0" indent="0">
              <a:buNone/>
            </a:pPr>
            <a:endParaRPr lang="en-US" sz="2600" dirty="0"/>
          </a:p>
          <a:p>
            <a:pPr marL="0" indent="0">
              <a:buNone/>
            </a:pPr>
            <a:r>
              <a:rPr lang="en-US" sz="2600" dirty="0">
                <a:hlinkClick r:id="rId2"/>
              </a:rPr>
              <a:t>EmPOWERing Access – Project Application (FY 2025/26) Survey</a:t>
            </a:r>
            <a:endParaRPr lang="en-US" sz="2600" dirty="0"/>
          </a:p>
        </p:txBody>
      </p:sp>
      <p:sp>
        <p:nvSpPr>
          <p:cNvPr id="16" name="Graphic 10">
            <a:extLst>
              <a:ext uri="{FF2B5EF4-FFF2-40B4-BE49-F238E27FC236}">
                <a16:creationId xmlns:a16="http://schemas.microsoft.com/office/drawing/2014/main" id="{07E2CA5B-1B4E-41AD-BA8B-497170EBC1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6A84977B-14F8-AE92-588D-770772F69ED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0967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01BE92-3393-5E19-2777-A869F8A2B2F9}"/>
              </a:ext>
            </a:extLst>
          </p:cNvPr>
          <p:cNvSpPr>
            <a:spLocks noGrp="1"/>
          </p:cNvSpPr>
          <p:nvPr>
            <p:ph type="title"/>
          </p:nvPr>
        </p:nvSpPr>
        <p:spPr>
          <a:xfrm>
            <a:off x="1045029" y="507160"/>
            <a:ext cx="2993571" cy="5438730"/>
          </a:xfrm>
        </p:spPr>
        <p:txBody>
          <a:bodyPr>
            <a:normAutofit/>
          </a:bodyPr>
          <a:lstStyle/>
          <a:p>
            <a:r>
              <a:rPr lang="en-US" sz="3200"/>
              <a:t>Project Timeline</a:t>
            </a:r>
          </a:p>
        </p:txBody>
      </p:sp>
      <p:sp>
        <p:nvSpPr>
          <p:cNvPr id="13" name="Rectangle 12">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2874481"/>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0CEA108D-3EB0-5929-9084-A5E4216888B7}"/>
              </a:ext>
            </a:extLst>
          </p:cNvPr>
          <p:cNvGraphicFramePr>
            <a:graphicFrameLocks noGrp="1"/>
          </p:cNvGraphicFramePr>
          <p:nvPr>
            <p:ph idx="1"/>
            <p:extLst>
              <p:ext uri="{D42A27DB-BD31-4B8C-83A1-F6EECF244321}">
                <p14:modId xmlns:p14="http://schemas.microsoft.com/office/powerpoint/2010/main" val="1153486971"/>
              </p:ext>
            </p:extLst>
          </p:nvPr>
        </p:nvGraphicFramePr>
        <p:xfrm>
          <a:off x="4526280" y="512064"/>
          <a:ext cx="6830568"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0819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A2930BD-24A1-5BDE-9465-D70DAA64BB4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20FAC3-0772-44AB-4C33-8CD308957C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202DE7B-3B22-E91C-31D3-5BC69908A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534DEB-3D10-3FCE-41A4-4F00D5FC81AD}"/>
              </a:ext>
            </a:extLst>
          </p:cNvPr>
          <p:cNvSpPr>
            <a:spLocks noGrp="1"/>
          </p:cNvSpPr>
          <p:nvPr>
            <p:ph type="title"/>
          </p:nvPr>
        </p:nvSpPr>
        <p:spPr>
          <a:xfrm>
            <a:off x="1245072" y="1289765"/>
            <a:ext cx="3651101" cy="4270963"/>
          </a:xfrm>
        </p:spPr>
        <p:txBody>
          <a:bodyPr anchor="ctr">
            <a:normAutofit/>
          </a:bodyPr>
          <a:lstStyle/>
          <a:p>
            <a:pPr algn="ctr"/>
            <a:r>
              <a:rPr lang="en-US" sz="4800" b="1" dirty="0">
                <a:solidFill>
                  <a:srgbClr val="FFFFFF"/>
                </a:solidFill>
                <a:latin typeface="+mn-lt"/>
              </a:rPr>
              <a:t>Questions</a:t>
            </a:r>
          </a:p>
        </p:txBody>
      </p:sp>
      <p:sp>
        <p:nvSpPr>
          <p:cNvPr id="12" name="Graphic 11">
            <a:extLst>
              <a:ext uri="{FF2B5EF4-FFF2-40B4-BE49-F238E27FC236}">
                <a16:creationId xmlns:a16="http://schemas.microsoft.com/office/drawing/2014/main" id="{DFF21403-B5DD-E666-E8F9-8FA5374AF4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4F33C127-A45C-56F7-7301-A934A9F27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0E0ADBDC-3FF3-C033-EEE9-335007C247D0}"/>
              </a:ext>
            </a:extLst>
          </p:cNvPr>
          <p:cNvSpPr>
            <a:spLocks noGrp="1"/>
          </p:cNvSpPr>
          <p:nvPr>
            <p:ph idx="1"/>
          </p:nvPr>
        </p:nvSpPr>
        <p:spPr>
          <a:xfrm>
            <a:off x="6297233" y="518400"/>
            <a:ext cx="4771607" cy="5837949"/>
          </a:xfrm>
        </p:spPr>
        <p:txBody>
          <a:bodyPr anchor="ctr">
            <a:normAutofit/>
          </a:bodyPr>
          <a:lstStyle/>
          <a:p>
            <a:pPr marL="0" indent="0">
              <a:buNone/>
            </a:pPr>
            <a:r>
              <a:rPr lang="en-US" sz="2600" b="1" dirty="0"/>
              <a:t>Nerissa Snodgrass  </a:t>
            </a:r>
            <a:r>
              <a:rPr lang="en-US" sz="2600" dirty="0"/>
              <a:t>          Project Manager, SCLC</a:t>
            </a:r>
          </a:p>
          <a:p>
            <a:pPr marL="0" indent="0">
              <a:buNone/>
            </a:pPr>
            <a:r>
              <a:rPr lang="en-US" sz="2600" dirty="0">
                <a:hlinkClick r:id="rId2"/>
              </a:rPr>
              <a:t>nsnodgrass@socallibraries.org</a:t>
            </a:r>
            <a:r>
              <a:rPr lang="en-US" sz="2600" dirty="0"/>
              <a:t> </a:t>
            </a:r>
          </a:p>
        </p:txBody>
      </p:sp>
      <p:sp>
        <p:nvSpPr>
          <p:cNvPr id="16" name="Graphic 10">
            <a:extLst>
              <a:ext uri="{FF2B5EF4-FFF2-40B4-BE49-F238E27FC236}">
                <a16:creationId xmlns:a16="http://schemas.microsoft.com/office/drawing/2014/main" id="{15C81A19-A732-6551-3301-5F468CB62D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19E1859C-CAD5-32A5-7415-55E8AFB17F9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6819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d2483de2-7b87-4e1c-b508-cbfc23fa9218" xsi:nil="true"/>
    <lcf76f155ced4ddcb4097134ff3c332f xmlns="d2483de2-7b87-4e1c-b508-cbfc23fa9218">
      <Terms xmlns="http://schemas.microsoft.com/office/infopath/2007/PartnerControls"/>
    </lcf76f155ced4ddcb4097134ff3c332f>
    <TaxCatchAll xmlns="1f0b685b-21ef-4ede-9310-fbca66bd3f3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FAC1FF0860E54EBF4175342CC8C3B3" ma:contentTypeVersion="19" ma:contentTypeDescription="Create a new document." ma:contentTypeScope="" ma:versionID="f0f360648a475fb3c8d022b0f0e68df7">
  <xsd:schema xmlns:xsd="http://www.w3.org/2001/XMLSchema" xmlns:xs="http://www.w3.org/2001/XMLSchema" xmlns:p="http://schemas.microsoft.com/office/2006/metadata/properties" xmlns:ns2="d2483de2-7b87-4e1c-b508-cbfc23fa9218" xmlns:ns3="1f0b685b-21ef-4ede-9310-fbca66bd3f3a" targetNamespace="http://schemas.microsoft.com/office/2006/metadata/properties" ma:root="true" ma:fieldsID="d9cff67cbb4c7fcc37e09e841c60358c" ns2:_="" ns3:_="">
    <xsd:import namespace="d2483de2-7b87-4e1c-b508-cbfc23fa9218"/>
    <xsd:import namespace="1f0b685b-21ef-4ede-9310-fbca66bd3f3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OCR" minOccurs="0"/>
                <xsd:element ref="ns2:MediaServiceLocation" minOccurs="0"/>
                <xsd:element ref="ns2:MediaServiceEventHashCode" minOccurs="0"/>
                <xsd:element ref="ns2:MediaServiceGenerationTime" minOccurs="0"/>
                <xsd:element ref="ns2:MediaServiceAutoKeyPoints" minOccurs="0"/>
                <xsd:element ref="ns2:MediaServiceKeyPoint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483de2-7b87-4e1c-b508-cbfc23fa92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e94ba05-a24a-449d-b4d7-58d6468b7c9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0b685b-21ef-4ede-9310-fbca66bd3f3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a451c5b-6b32-4990-a231-f983051adbfa}" ma:internalName="TaxCatchAll" ma:showField="CatchAllData" ma:web="1f0b685b-21ef-4ede-9310-fbca66bd3f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2E7B69-8C2C-401E-B7C9-2352E9A1A063}">
  <ds:schemaRefs>
    <ds:schemaRef ds:uri="http://purl.org/dc/dcmitype/"/>
    <ds:schemaRef ds:uri="1f0b685b-21ef-4ede-9310-fbca66bd3f3a"/>
    <ds:schemaRef ds:uri="http://schemas.openxmlformats.org/package/2006/metadata/core-properties"/>
    <ds:schemaRef ds:uri="http://schemas.microsoft.com/office/2006/documentManagement/types"/>
    <ds:schemaRef ds:uri="d2483de2-7b87-4e1c-b508-cbfc23fa9218"/>
    <ds:schemaRef ds:uri="http://purl.org/dc/elements/1.1/"/>
    <ds:schemaRef ds:uri="http://schemas.microsoft.com/office/2006/metadata/properties"/>
    <ds:schemaRef ds:uri="http://purl.org/dc/term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E34B6532-B93E-45EA-9868-487E351F5EC0}">
  <ds:schemaRefs>
    <ds:schemaRef ds:uri="http://schemas.microsoft.com/sharepoint/v3/contenttype/forms"/>
  </ds:schemaRefs>
</ds:datastoreItem>
</file>

<file path=customXml/itemProps3.xml><?xml version="1.0" encoding="utf-8"?>
<ds:datastoreItem xmlns:ds="http://schemas.openxmlformats.org/officeDocument/2006/customXml" ds:itemID="{6E1B47A2-011A-4C95-BCF9-B7CD976DE9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483de2-7b87-4e1c-b508-cbfc23fa9218"/>
    <ds:schemaRef ds:uri="1f0b685b-21ef-4ede-9310-fbca66bd3f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1094</TotalTime>
  <Words>309</Words>
  <Application>Microsoft Office PowerPoint</Application>
  <PresentationFormat>Widescreen</PresentationFormat>
  <Paragraphs>41</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2025/26 EmPOWERing Access </vt:lpstr>
      <vt:lpstr>Introductions</vt:lpstr>
      <vt:lpstr>Background</vt:lpstr>
      <vt:lpstr>Introductions</vt:lpstr>
      <vt:lpstr>Pillar Accessible Privacy Booths</vt:lpstr>
      <vt:lpstr>Application Process</vt:lpstr>
      <vt:lpstr>Project Timeline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2023/24 emPOWERing Access</dc:title>
  <dc:creator>Wayne Walker</dc:creator>
  <cp:lastModifiedBy>Christine Powers</cp:lastModifiedBy>
  <cp:revision>10</cp:revision>
  <dcterms:created xsi:type="dcterms:W3CDTF">2024-03-06T00:24:15Z</dcterms:created>
  <dcterms:modified xsi:type="dcterms:W3CDTF">2026-01-08T17:53:56Z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0x0101001CFAC1FF0860E54EBF4175342CC8C3B3</vt:lpwstr>
  </property>
  <property fmtid="{D5CDD505-2E9C-101B-9397-08002B2CF9AE}" pid="3" name="MediaServiceImageTags">
    <vt:lpwstr/>
  </property>
</Properties>
</file>